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63" r:id="rId2"/>
    <p:sldId id="277" r:id="rId3"/>
    <p:sldId id="278" r:id="rId4"/>
    <p:sldId id="275" r:id="rId5"/>
    <p:sldId id="270" r:id="rId6"/>
    <p:sldId id="292" r:id="rId7"/>
    <p:sldId id="258" r:id="rId8"/>
    <p:sldId id="266" r:id="rId9"/>
    <p:sldId id="279" r:id="rId10"/>
    <p:sldId id="289" r:id="rId11"/>
    <p:sldId id="288" r:id="rId12"/>
    <p:sldId id="274" r:id="rId13"/>
    <p:sldId id="264" r:id="rId14"/>
    <p:sldId id="267" r:id="rId15"/>
    <p:sldId id="280" r:id="rId16"/>
    <p:sldId id="291" r:id="rId17"/>
    <p:sldId id="284" r:id="rId18"/>
    <p:sldId id="265" r:id="rId19"/>
    <p:sldId id="286" r:id="rId20"/>
    <p:sldId id="287" r:id="rId21"/>
    <p:sldId id="290" r:id="rId22"/>
    <p:sldId id="282" r:id="rId23"/>
    <p:sldId id="283" r:id="rId24"/>
    <p:sldId id="268" r:id="rId25"/>
    <p:sldId id="271" r:id="rId26"/>
    <p:sldId id="285" r:id="rId27"/>
    <p:sldId id="25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ya Cashorali" initials="T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A1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21" autoAdjust="0"/>
    <p:restoredTop sz="85938" autoAdjust="0"/>
  </p:normalViewPr>
  <p:slideViewPr>
    <p:cSldViewPr snapToGrid="0">
      <p:cViewPr varScale="1">
        <p:scale>
          <a:sx n="97" d="100"/>
          <a:sy n="97" d="100"/>
        </p:scale>
        <p:origin x="216" y="2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35"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0EAE9-BB0B-4D36-AC27-43EC95E07C8D}" type="datetimeFigureOut">
              <a:rPr lang="en-US" smtClean="0"/>
              <a:t>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86EB6-66B9-4F91-9D0B-2498974B1440}" type="slidenum">
              <a:rPr lang="en-US" smtClean="0"/>
              <a:t>‹#›</a:t>
            </a:fld>
            <a:endParaRPr lang="en-US"/>
          </a:p>
        </p:txBody>
      </p:sp>
    </p:spTree>
    <p:extLst>
      <p:ext uri="{BB962C8B-B14F-4D97-AF65-F5344CB8AC3E}">
        <p14:creationId xmlns:p14="http://schemas.microsoft.com/office/powerpoint/2010/main" val="2700820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2005</a:t>
            </a:r>
            <a:r>
              <a:rPr lang="en-US" baseline="0" dirty="0" smtClean="0"/>
              <a:t> story, </a:t>
            </a:r>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2</a:t>
            </a:fld>
            <a:endParaRPr lang="en-US"/>
          </a:p>
        </p:txBody>
      </p:sp>
    </p:spTree>
    <p:extLst>
      <p:ext uri="{BB962C8B-B14F-4D97-AF65-F5344CB8AC3E}">
        <p14:creationId xmlns:p14="http://schemas.microsoft.com/office/powerpoint/2010/main" val="1612588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Fastest way to get the data, python </a:t>
            </a:r>
            <a:r>
              <a:rPr lang="en-US" dirty="0" err="1" smtClean="0"/>
              <a:t>auth</a:t>
            </a:r>
            <a:r>
              <a:rPr lang="en-US" dirty="0" smtClean="0"/>
              <a:t> code example</a:t>
            </a:r>
            <a:r>
              <a:rPr lang="en-US" baseline="0" dirty="0" smtClean="0"/>
              <a:t> in their docs</a:t>
            </a:r>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15</a:t>
            </a:fld>
            <a:endParaRPr lang="en-US"/>
          </a:p>
        </p:txBody>
      </p:sp>
    </p:spTree>
    <p:extLst>
      <p:ext uri="{BB962C8B-B14F-4D97-AF65-F5344CB8AC3E}">
        <p14:creationId xmlns:p14="http://schemas.microsoft.com/office/powerpoint/2010/main" val="191237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18</a:t>
            </a:fld>
            <a:endParaRPr lang="en-US"/>
          </a:p>
        </p:txBody>
      </p:sp>
    </p:spTree>
    <p:extLst>
      <p:ext uri="{BB962C8B-B14F-4D97-AF65-F5344CB8AC3E}">
        <p14:creationId xmlns:p14="http://schemas.microsoft.com/office/powerpoint/2010/main" val="1140969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networkD3</a:t>
            </a:r>
            <a:r>
              <a:rPr lang="en-US" baseline="0" dirty="0" smtClean="0"/>
              <a:t> wasn’t enough needed more customization</a:t>
            </a:r>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22</a:t>
            </a:fld>
            <a:endParaRPr lang="en-US"/>
          </a:p>
        </p:txBody>
      </p:sp>
    </p:spTree>
    <p:extLst>
      <p:ext uri="{BB962C8B-B14F-4D97-AF65-F5344CB8AC3E}">
        <p14:creationId xmlns:p14="http://schemas.microsoft.com/office/powerpoint/2010/main" val="771231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 bi-directional</a:t>
            </a:r>
            <a:r>
              <a:rPr lang="en-US" baseline="0" dirty="0" smtClean="0"/>
              <a:t> tree, colors showed up that the client didn’t know existed!</a:t>
            </a:r>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23</a:t>
            </a:fld>
            <a:endParaRPr lang="en-US"/>
          </a:p>
        </p:txBody>
      </p:sp>
    </p:spTree>
    <p:extLst>
      <p:ext uri="{BB962C8B-B14F-4D97-AF65-F5344CB8AC3E}">
        <p14:creationId xmlns:p14="http://schemas.microsoft.com/office/powerpoint/2010/main" val="1266321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Send custom message to front-end</a:t>
            </a:r>
          </a:p>
          <a:p>
            <a:r>
              <a:rPr lang="en-US" sz="1200" b="0" i="0" kern="1200" dirty="0" smtClean="0">
                <a:solidFill>
                  <a:schemeClr val="tx1"/>
                </a:solidFill>
                <a:effectLst/>
                <a:latin typeface="+mn-lt"/>
                <a:ea typeface="+mn-ea"/>
                <a:cs typeface="+mn-cs"/>
              </a:rPr>
              <a:t>This searches for the custom message of the type “</a:t>
            </a:r>
            <a:r>
              <a:rPr lang="en-US" sz="1200" b="0" i="0" kern="1200" dirty="0" err="1" smtClean="0">
                <a:solidFill>
                  <a:schemeClr val="tx1"/>
                </a:solidFill>
                <a:effectLst/>
                <a:latin typeface="+mn-lt"/>
                <a:ea typeface="+mn-ea"/>
                <a:cs typeface="+mn-cs"/>
              </a:rPr>
              <a:t>jsondata</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Then it takes the contents of the message, and assigns them to a java script variable, in this case </a:t>
            </a:r>
            <a:r>
              <a:rPr lang="en-US" sz="1200" b="0" i="0" kern="1200" dirty="0" err="1" smtClean="0">
                <a:solidFill>
                  <a:schemeClr val="tx1"/>
                </a:solidFill>
                <a:effectLst/>
                <a:latin typeface="+mn-lt"/>
                <a:ea typeface="+mn-ea"/>
                <a:cs typeface="+mn-cs"/>
              </a:rPr>
              <a:t>json_data</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24</a:t>
            </a:fld>
            <a:endParaRPr lang="en-US"/>
          </a:p>
        </p:txBody>
      </p:sp>
    </p:spTree>
    <p:extLst>
      <p:ext uri="{BB962C8B-B14F-4D97-AF65-F5344CB8AC3E}">
        <p14:creationId xmlns:p14="http://schemas.microsoft.com/office/powerpoint/2010/main" val="180446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25</a:t>
            </a:fld>
            <a:endParaRPr lang="en-US"/>
          </a:p>
        </p:txBody>
      </p:sp>
    </p:spTree>
    <p:extLst>
      <p:ext uri="{BB962C8B-B14F-4D97-AF65-F5344CB8AC3E}">
        <p14:creationId xmlns:p14="http://schemas.microsoft.com/office/powerpoint/2010/main" val="189820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1 of</a:t>
            </a:r>
            <a:r>
              <a:rPr lang="en-US" baseline="0" dirty="0" smtClean="0"/>
              <a:t> the done manifesto</a:t>
            </a:r>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5</a:t>
            </a:fld>
            <a:endParaRPr lang="en-US"/>
          </a:p>
        </p:txBody>
      </p:sp>
    </p:spTree>
    <p:extLst>
      <p:ext uri="{BB962C8B-B14F-4D97-AF65-F5344CB8AC3E}">
        <p14:creationId xmlns:p14="http://schemas.microsoft.com/office/powerpoint/2010/main" val="98824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Single nucleotide polymorphisms, frequently called SNPs (pronounced “snips”), are the most common type of genetic variation among people. Each SNP represents a difference in a single DNA building block, called a nucleotide. For example, a SNP may replace the nucleotide cytosine (C) with the nucleotide thymine (T) in a certain stretch of DNA.</a:t>
            </a:r>
          </a:p>
          <a:p>
            <a:r>
              <a:rPr lang="en-US" sz="1200" b="0" i="0" kern="1200" dirty="0" smtClean="0">
                <a:solidFill>
                  <a:schemeClr val="tx1"/>
                </a:solidFill>
                <a:effectLst/>
                <a:latin typeface="+mn-lt"/>
                <a:ea typeface="+mn-ea"/>
                <a:cs typeface="+mn-cs"/>
              </a:rPr>
              <a:t>SNPs occur normally throughout a person’s DNA. They occur once in every 300 nucleotides on average, which means there are roughly 10 million SNPs in the human genome. Most commonly, these variations are found in the DNA between genes.</a:t>
            </a:r>
          </a:p>
          <a:p>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7</a:t>
            </a:fld>
            <a:endParaRPr lang="en-US"/>
          </a:p>
        </p:txBody>
      </p:sp>
    </p:spTree>
    <p:extLst>
      <p:ext uri="{BB962C8B-B14F-4D97-AF65-F5344CB8AC3E}">
        <p14:creationId xmlns:p14="http://schemas.microsoft.com/office/powerpoint/2010/main" val="296124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authentication issues with </a:t>
            </a:r>
            <a:r>
              <a:rPr lang="en-US" dirty="0" err="1" smtClean="0"/>
              <a:t>Rmongo</a:t>
            </a:r>
            <a:r>
              <a:rPr lang="en-US" dirty="0" smtClean="0"/>
              <a:t> and Mongo</a:t>
            </a:r>
            <a:r>
              <a:rPr lang="en-US" baseline="0" dirty="0" smtClean="0"/>
              <a:t> 3.0, package was built in </a:t>
            </a:r>
            <a:r>
              <a:rPr lang="en-US" baseline="0" dirty="0" err="1" smtClean="0"/>
              <a:t>scala</a:t>
            </a:r>
            <a:r>
              <a:rPr lang="en-US" baseline="0" dirty="0" smtClean="0"/>
              <a:t>, we re-built it in java. Still wasn’t resolved 1 year later (</a:t>
            </a:r>
            <a:r>
              <a:rPr lang="en-US" baseline="0" dirty="0" err="1" smtClean="0"/>
              <a:t>jun</a:t>
            </a:r>
            <a:r>
              <a:rPr lang="en-US" baseline="0" dirty="0" smtClean="0"/>
              <a:t> 2015 when I reported, still open today)</a:t>
            </a:r>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8</a:t>
            </a:fld>
            <a:endParaRPr lang="en-US"/>
          </a:p>
        </p:txBody>
      </p:sp>
    </p:spTree>
    <p:extLst>
      <p:ext uri="{BB962C8B-B14F-4D97-AF65-F5344CB8AC3E}">
        <p14:creationId xmlns:p14="http://schemas.microsoft.com/office/powerpoint/2010/main" val="83354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is basically an implementation of server-side processing of </a:t>
            </a:r>
            <a:r>
              <a:rPr lang="en-US" sz="1200" b="0" i="0" kern="1200" dirty="0" err="1" smtClean="0">
                <a:solidFill>
                  <a:schemeClr val="tx1"/>
                </a:solidFill>
                <a:effectLst/>
                <a:latin typeface="+mn-lt"/>
                <a:ea typeface="+mn-ea"/>
                <a:cs typeface="+mn-cs"/>
              </a:rPr>
              <a:t>DataTables</a:t>
            </a:r>
            <a:r>
              <a:rPr lang="en-US" sz="1200" b="0" i="0" kern="1200" dirty="0" smtClean="0">
                <a:solidFill>
                  <a:schemeClr val="tx1"/>
                </a:solidFill>
                <a:effectLst/>
                <a:latin typeface="+mn-lt"/>
                <a:ea typeface="+mn-ea"/>
                <a:cs typeface="+mn-cs"/>
              </a:rPr>
              <a:t> in R.</a:t>
            </a:r>
          </a:p>
          <a:p>
            <a:r>
              <a:rPr lang="en-US" sz="1200" b="0" i="0" kern="1200" dirty="0" smtClean="0">
                <a:solidFill>
                  <a:schemeClr val="tx1"/>
                </a:solidFill>
                <a:effectLst/>
                <a:latin typeface="+mn-lt"/>
                <a:ea typeface="+mn-ea"/>
                <a:cs typeface="+mn-cs"/>
              </a:rPr>
              <a:t>Also set up </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 using the </a:t>
            </a:r>
            <a:r>
              <a:rPr lang="en-US" sz="1200" b="0" i="0" kern="1200" dirty="0" err="1" smtClean="0">
                <a:solidFill>
                  <a:schemeClr val="tx1"/>
                </a:solidFill>
                <a:effectLst/>
                <a:latin typeface="+mn-lt"/>
                <a:ea typeface="+mn-ea"/>
                <a:cs typeface="+mn-cs"/>
              </a:rPr>
              <a:t>copmany’s</a:t>
            </a:r>
            <a:r>
              <a:rPr lang="en-US" sz="1200" b="0" i="0" kern="1200" dirty="0" smtClean="0">
                <a:solidFill>
                  <a:schemeClr val="tx1"/>
                </a:solidFill>
                <a:effectLst/>
                <a:latin typeface="+mn-lt"/>
                <a:ea typeface="+mn-ea"/>
                <a:cs typeface="+mn-cs"/>
              </a:rPr>
              <a:t> single-sign</a:t>
            </a:r>
            <a:r>
              <a:rPr lang="en-US" sz="1200" b="0" i="0" kern="1200" baseline="0" dirty="0" smtClean="0">
                <a:solidFill>
                  <a:schemeClr val="tx1"/>
                </a:solidFill>
                <a:effectLst/>
                <a:latin typeface="+mn-lt"/>
                <a:ea typeface="+mn-ea"/>
                <a:cs typeface="+mn-cs"/>
              </a:rPr>
              <a:t> on</a:t>
            </a:r>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9</a:t>
            </a:fld>
            <a:endParaRPr lang="en-US"/>
          </a:p>
        </p:txBody>
      </p:sp>
    </p:spTree>
    <p:extLst>
      <p:ext uri="{BB962C8B-B14F-4D97-AF65-F5344CB8AC3E}">
        <p14:creationId xmlns:p14="http://schemas.microsoft.com/office/powerpoint/2010/main" val="677790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web dev team would take</a:t>
            </a:r>
            <a:r>
              <a:rPr lang="en-US" baseline="0" dirty="0" smtClean="0"/>
              <a:t> much longer</a:t>
            </a:r>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10</a:t>
            </a:fld>
            <a:endParaRPr lang="en-US"/>
          </a:p>
        </p:txBody>
      </p:sp>
    </p:spTree>
    <p:extLst>
      <p:ext uri="{BB962C8B-B14F-4D97-AF65-F5344CB8AC3E}">
        <p14:creationId xmlns:p14="http://schemas.microsoft.com/office/powerpoint/2010/main" val="1514513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years later! Still being used and wanting to expand upon. </a:t>
            </a:r>
            <a:r>
              <a:rPr lang="en-US" baseline="0" dirty="0" smtClean="0"/>
              <a:t> S</a:t>
            </a:r>
            <a:r>
              <a:rPr lang="en-US" dirty="0" smtClean="0"/>
              <a:t>hiny infrastructure</a:t>
            </a:r>
            <a:r>
              <a:rPr lang="en-US" baseline="0" dirty="0" smtClean="0"/>
              <a:t> is there though. </a:t>
            </a:r>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12</a:t>
            </a:fld>
            <a:endParaRPr lang="en-US"/>
          </a:p>
        </p:txBody>
      </p:sp>
    </p:spTree>
    <p:extLst>
      <p:ext uri="{BB962C8B-B14F-4D97-AF65-F5344CB8AC3E}">
        <p14:creationId xmlns:p14="http://schemas.microsoft.com/office/powerpoint/2010/main" val="1587173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are the latest trends in R&amp;D productivity across the industry?</a:t>
            </a:r>
          </a:p>
          <a:p>
            <a:pPr fontAlgn="base"/>
            <a:r>
              <a:rPr lang="en-US" sz="1200" b="0" i="0" kern="1200" dirty="0" smtClean="0">
                <a:solidFill>
                  <a:schemeClr val="tx1"/>
                </a:solidFill>
                <a:effectLst/>
                <a:latin typeface="+mn-lt"/>
                <a:ea typeface="+mn-ea"/>
                <a:cs typeface="+mn-cs"/>
              </a:rPr>
              <a:t>What </a:t>
            </a:r>
            <a:r>
              <a:rPr lang="en-US" sz="1200" b="0" i="0" kern="1200" dirty="0">
                <a:solidFill>
                  <a:schemeClr val="tx1"/>
                </a:solidFill>
                <a:effectLst/>
                <a:latin typeface="+mn-lt"/>
                <a:ea typeface="+mn-ea"/>
                <a:cs typeface="+mn-cs"/>
              </a:rPr>
              <a:t>are the key factors that influence R&amp;D productivity?</a:t>
            </a:r>
          </a:p>
          <a:p>
            <a:pPr fontAlgn="base"/>
            <a:r>
              <a:rPr lang="en-US" sz="1200" b="0" i="0" kern="1200" dirty="0">
                <a:solidFill>
                  <a:schemeClr val="tx1"/>
                </a:solidFill>
                <a:effectLst/>
                <a:latin typeface="+mn-lt"/>
                <a:ea typeface="+mn-ea"/>
                <a:cs typeface="+mn-cs"/>
              </a:rPr>
              <a:t>How do different companies compare — with the industry, with competitors?</a:t>
            </a:r>
          </a:p>
          <a:p>
            <a:pPr fontAlgn="base"/>
            <a:r>
              <a:rPr lang="en-US" sz="1200" b="0" i="0" kern="1200" dirty="0">
                <a:solidFill>
                  <a:schemeClr val="tx1"/>
                </a:solidFill>
                <a:effectLst/>
                <a:latin typeface="+mn-lt"/>
                <a:ea typeface="+mn-ea"/>
                <a:cs typeface="+mn-cs"/>
              </a:rPr>
              <a:t>What are the latest trends in industry pipeline volumes, cycle times and success rates – by therapeutic area and granular indications?</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are the most effective and useful metrics for measuring and comparing R&amp;D productivity across the global pharmaceutical industry?</a:t>
            </a:r>
          </a:p>
          <a:p>
            <a:pPr fontAlgn="base"/>
            <a:r>
              <a:rPr lang="en-US" sz="1200" b="0" i="0" kern="1200" dirty="0" smtClean="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timelines and success rates by therapy area being experienced by my company competitive with the rest of the industry and what are the drivers for above or below average performance?</a:t>
            </a:r>
          </a:p>
          <a:p>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13</a:t>
            </a:fld>
            <a:endParaRPr lang="en-US"/>
          </a:p>
        </p:txBody>
      </p:sp>
    </p:spTree>
    <p:extLst>
      <p:ext uri="{BB962C8B-B14F-4D97-AF65-F5344CB8AC3E}">
        <p14:creationId xmlns:p14="http://schemas.microsoft.com/office/powerpoint/2010/main" val="2656305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more charts</a:t>
            </a:r>
            <a:endParaRPr lang="en-US" dirty="0"/>
          </a:p>
        </p:txBody>
      </p:sp>
      <p:sp>
        <p:nvSpPr>
          <p:cNvPr id="4" name="Slide Number Placeholder 3"/>
          <p:cNvSpPr>
            <a:spLocks noGrp="1"/>
          </p:cNvSpPr>
          <p:nvPr>
            <p:ph type="sldNum" sz="quarter" idx="10"/>
          </p:nvPr>
        </p:nvSpPr>
        <p:spPr/>
        <p:txBody>
          <a:bodyPr/>
          <a:lstStyle/>
          <a:p>
            <a:fld id="{62786EB6-66B9-4F91-9D0B-2498974B1440}" type="slidenum">
              <a:rPr lang="en-US" smtClean="0"/>
              <a:t>14</a:t>
            </a:fld>
            <a:endParaRPr lang="en-US"/>
          </a:p>
        </p:txBody>
      </p:sp>
    </p:spTree>
    <p:extLst>
      <p:ext uri="{BB962C8B-B14F-4D97-AF65-F5344CB8AC3E}">
        <p14:creationId xmlns:p14="http://schemas.microsoft.com/office/powerpoint/2010/main" val="500537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rapezoid 7"/>
          <p:cNvSpPr/>
          <p:nvPr userDrawn="1"/>
        </p:nvSpPr>
        <p:spPr>
          <a:xfrm>
            <a:off x="3" y="-4012"/>
            <a:ext cx="3371848" cy="6862012"/>
          </a:xfrm>
          <a:prstGeom prst="rect">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3371851" y="0"/>
            <a:ext cx="8820149" cy="6858000"/>
          </a:xfrm>
          <a:prstGeom prst="rect">
            <a:avLst/>
          </a:prstGeom>
          <a:solidFill>
            <a:srgbClr val="3FA1DA">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Triangle 9"/>
          <p:cNvSpPr/>
          <p:nvPr userDrawn="1"/>
        </p:nvSpPr>
        <p:spPr>
          <a:xfrm flipV="1">
            <a:off x="3371852" y="-2"/>
            <a:ext cx="1015926" cy="2826685"/>
          </a:xfrm>
          <a:prstGeom prst="rtTriangle">
            <a:avLst/>
          </a:prstGeom>
          <a:solidFill>
            <a:srgbClr val="369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837" y="769284"/>
            <a:ext cx="7394089" cy="2888316"/>
          </a:xfrm>
          <a:prstGeom prst="rect">
            <a:avLst/>
          </a:prstGeom>
          <a:effectLst/>
        </p:spPr>
      </p:pic>
      <p:sp>
        <p:nvSpPr>
          <p:cNvPr id="9" name="Right Triangle 8"/>
          <p:cNvSpPr/>
          <p:nvPr userDrawn="1"/>
        </p:nvSpPr>
        <p:spPr>
          <a:xfrm flipH="1">
            <a:off x="1915544" y="2826684"/>
            <a:ext cx="1465928" cy="403131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a:spLocks noGrp="1"/>
          </p:cNvSpPr>
          <p:nvPr>
            <p:ph type="title" hasCustomPrompt="1"/>
          </p:nvPr>
        </p:nvSpPr>
        <p:spPr>
          <a:xfrm>
            <a:off x="5715000" y="5103627"/>
            <a:ext cx="5943600" cy="772570"/>
          </a:xfrm>
          <a:prstGeom prst="rect">
            <a:avLst/>
          </a:prstGeom>
        </p:spPr>
        <p:txBody>
          <a:bodyPr>
            <a:normAutofit/>
          </a:bodyPr>
          <a:lstStyle>
            <a:lvl1pPr algn="r">
              <a:defRPr lang="en-US" sz="3600" kern="1200" cap="all" spc="-150" baseline="0" dirty="0">
                <a:solidFill>
                  <a:schemeClr val="tx2">
                    <a:lumMod val="75000"/>
                  </a:schemeClr>
                </a:solidFill>
                <a:latin typeface="Arial Black" panose="020B0A04020102020204" pitchFamily="34" charset="0"/>
                <a:ea typeface="+mj-ea"/>
                <a:cs typeface="+mj-cs"/>
              </a:defRPr>
            </a:lvl1pPr>
          </a:lstStyle>
          <a:p>
            <a:r>
              <a:rPr lang="en-US" dirty="0"/>
              <a:t>CLICK TO EDIT TITLE</a:t>
            </a:r>
          </a:p>
        </p:txBody>
      </p:sp>
      <p:sp>
        <p:nvSpPr>
          <p:cNvPr id="19" name="Text Placeholder 2"/>
          <p:cNvSpPr>
            <a:spLocks noGrp="1"/>
          </p:cNvSpPr>
          <p:nvPr>
            <p:ph type="body" idx="1" hasCustomPrompt="1"/>
          </p:nvPr>
        </p:nvSpPr>
        <p:spPr>
          <a:xfrm>
            <a:off x="9544050" y="5914299"/>
            <a:ext cx="2114550" cy="565150"/>
          </a:xfrm>
          <a:prstGeom prst="rect">
            <a:avLst/>
          </a:prstGeom>
        </p:spPr>
        <p:txBody>
          <a:bodyPr/>
          <a:lstStyle>
            <a:lvl1pPr marL="0" indent="0" algn="r">
              <a:buNone/>
              <a:defRPr sz="2400">
                <a:solidFill>
                  <a:schemeClr val="tx1">
                    <a:lumMod val="65000"/>
                    <a:lumOff val="3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4974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58900" y="769620"/>
            <a:ext cx="9994900" cy="921067"/>
          </a:xfrm>
          <a:prstGeom prst="rect">
            <a:avLst/>
          </a:prstGeom>
        </p:spPr>
        <p:txBody>
          <a:bodyPr>
            <a:normAutofit/>
          </a:bodyPr>
          <a:lstStyle>
            <a:lvl1pPr>
              <a:defRPr lang="en-US" sz="3600" kern="1200" cap="all" spc="-150" baseline="0" dirty="0">
                <a:solidFill>
                  <a:schemeClr val="tx2">
                    <a:lumMod val="75000"/>
                  </a:schemeClr>
                </a:solidFill>
                <a:latin typeface="Arial Black" panose="020B0A04020102020204" pitchFamily="34" charset="0"/>
                <a:ea typeface="+mj-ea"/>
                <a:cs typeface="+mj-cs"/>
              </a:defRPr>
            </a:lvl1pPr>
          </a:lstStyle>
          <a:p>
            <a:r>
              <a:rPr lang="en-US" dirty="0"/>
              <a:t>CLICK TO EDIT TITLE</a:t>
            </a:r>
          </a:p>
        </p:txBody>
      </p:sp>
      <p:sp>
        <p:nvSpPr>
          <p:cNvPr id="3" name="Content Placeholder 2"/>
          <p:cNvSpPr>
            <a:spLocks noGrp="1"/>
          </p:cNvSpPr>
          <p:nvPr>
            <p:ph idx="1"/>
          </p:nvPr>
        </p:nvSpPr>
        <p:spPr>
          <a:xfrm>
            <a:off x="1358900" y="1825625"/>
            <a:ext cx="9994900" cy="4351338"/>
          </a:xfrm>
          <a:prstGeom prst="rect">
            <a:avLst/>
          </a:prstGeom>
        </p:spPr>
        <p:txBody>
          <a:bodyPr/>
          <a:lstStyle>
            <a:lvl1pPr marL="228600" indent="-228600">
              <a:buClr>
                <a:srgbClr val="3FA1DA"/>
              </a:buClr>
              <a:buFont typeface="Wingdings" panose="05000000000000000000" pitchFamily="2" charset="2"/>
              <a:buChar char="§"/>
              <a:defRPr>
                <a:solidFill>
                  <a:schemeClr val="tx1">
                    <a:lumMod val="75000"/>
                    <a:lumOff val="25000"/>
                  </a:schemeClr>
                </a:solidFill>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a:solidFill>
                  <a:schemeClr val="tx1">
                    <a:lumMod val="75000"/>
                    <a:lumOff val="25000"/>
                  </a:schemeClr>
                </a:solidFill>
                <a:latin typeface="Arial" panose="020B0604020202020204" pitchFamily="34" charset="0"/>
                <a:cs typeface="Arial" panose="020B0604020202020204" pitchFamily="34" charset="0"/>
              </a:defRPr>
            </a:lvl2pPr>
            <a:lvl3pPr>
              <a:buClr>
                <a:srgbClr val="3FA1DA"/>
              </a:buClr>
              <a:defRPr>
                <a:solidFill>
                  <a:schemeClr val="tx1">
                    <a:lumMod val="75000"/>
                    <a:lumOff val="25000"/>
                  </a:schemeClr>
                </a:solidFill>
                <a:latin typeface="Arial" panose="020B0604020202020204" pitchFamily="34" charset="0"/>
                <a:cs typeface="Arial" panose="020B0604020202020204" pitchFamily="34" charset="0"/>
              </a:defRPr>
            </a:lvl3pPr>
            <a:lvl4pPr>
              <a:defRPr>
                <a:solidFill>
                  <a:schemeClr val="tx1">
                    <a:lumMod val="75000"/>
                    <a:lumOff val="25000"/>
                  </a:schemeClr>
                </a:solidFill>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DEE6AED-06D9-4363-B3E0-CCCE79678495}" type="datetimeFigureOut">
              <a:rPr lang="en-US" smtClean="0"/>
              <a:pPr/>
              <a:t>2/2/18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0BA6D3B-52E3-4728-92A9-B597752F770B}" type="slidenum">
              <a:rPr lang="en-US" smtClean="0"/>
              <a:t>‹#›</a:t>
            </a:fld>
            <a:endParaRPr lang="en-US"/>
          </a:p>
        </p:txBody>
      </p:sp>
      <p:cxnSp>
        <p:nvCxnSpPr>
          <p:cNvPr id="7" name="Straight Connector 6"/>
          <p:cNvCxnSpPr>
            <a:cxnSpLocks/>
          </p:cNvCxnSpPr>
          <p:nvPr userDrawn="1"/>
        </p:nvCxnSpPr>
        <p:spPr>
          <a:xfrm flipH="1">
            <a:off x="1491727" y="1411941"/>
            <a:ext cx="10700273" cy="0"/>
          </a:xfrm>
          <a:prstGeom prst="line">
            <a:avLst/>
          </a:prstGeom>
          <a:ln w="38100">
            <a:solidFill>
              <a:srgbClr val="3FA1DA">
                <a:alpha val="40000"/>
              </a:srgbClr>
            </a:solidFill>
          </a:ln>
        </p:spPr>
        <p:style>
          <a:lnRef idx="1">
            <a:schemeClr val="accent1"/>
          </a:lnRef>
          <a:fillRef idx="0">
            <a:schemeClr val="accent1"/>
          </a:fillRef>
          <a:effectRef idx="0">
            <a:schemeClr val="accent1"/>
          </a:effectRef>
          <a:fontRef idx="minor">
            <a:schemeClr val="tx1"/>
          </a:fontRef>
        </p:style>
      </p:cxnSp>
      <p:sp>
        <p:nvSpPr>
          <p:cNvPr id="9" name="Right Triangle 8"/>
          <p:cNvSpPr/>
          <p:nvPr userDrawn="1"/>
        </p:nvSpPr>
        <p:spPr>
          <a:xfrm flipV="1">
            <a:off x="0" y="0"/>
            <a:ext cx="1676400" cy="2133600"/>
          </a:xfrm>
          <a:prstGeom prst="rtTriangle">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a:ext>
            </a:extLst>
          </a:blip>
          <a:srcRect t="13310" b="20677"/>
          <a:stretch/>
        </p:blipFill>
        <p:spPr>
          <a:xfrm>
            <a:off x="58190" y="106681"/>
            <a:ext cx="954635" cy="662940"/>
          </a:xfrm>
          <a:prstGeom prst="rect">
            <a:avLst/>
          </a:prstGeom>
          <a:effectLst/>
        </p:spPr>
      </p:pic>
    </p:spTree>
    <p:extLst>
      <p:ext uri="{BB962C8B-B14F-4D97-AF65-F5344CB8AC3E}">
        <p14:creationId xmlns:p14="http://schemas.microsoft.com/office/powerpoint/2010/main" val="3277515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58900" y="769621"/>
            <a:ext cx="9994900" cy="921067"/>
          </a:xfrm>
          <a:prstGeom prst="rect">
            <a:avLst/>
          </a:prstGeom>
        </p:spPr>
        <p:txBody>
          <a:bodyPr>
            <a:normAutofit/>
          </a:bodyPr>
          <a:lstStyle>
            <a:lvl1pPr>
              <a:defRPr lang="en-US" sz="3600" kern="1200" cap="all" spc="-150" baseline="0" dirty="0">
                <a:solidFill>
                  <a:schemeClr val="tx2">
                    <a:lumMod val="75000"/>
                  </a:schemeClr>
                </a:solidFill>
                <a:latin typeface="Arial Black" panose="020B0A04020102020204" pitchFamily="34" charset="0"/>
                <a:ea typeface="+mj-ea"/>
                <a:cs typeface="+mj-cs"/>
              </a:defRPr>
            </a:lvl1pPr>
          </a:lstStyle>
          <a:p>
            <a:r>
              <a:rPr lang="en-US" dirty="0"/>
              <a:t>CLICK TO EDIT TITLE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DEE6AED-06D9-4363-B3E0-CCCE79678495}" type="datetimeFigureOut">
              <a:rPr lang="en-US" smtClean="0"/>
              <a:pPr/>
              <a:t>2/2/18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0BA6D3B-52E3-4728-92A9-B597752F770B}" type="slidenum">
              <a:rPr lang="en-US" smtClean="0"/>
              <a:t>‹#›</a:t>
            </a:fld>
            <a:endParaRPr lang="en-US"/>
          </a:p>
        </p:txBody>
      </p:sp>
      <p:cxnSp>
        <p:nvCxnSpPr>
          <p:cNvPr id="7" name="Straight Connector 6"/>
          <p:cNvCxnSpPr>
            <a:cxnSpLocks/>
          </p:cNvCxnSpPr>
          <p:nvPr userDrawn="1"/>
        </p:nvCxnSpPr>
        <p:spPr>
          <a:xfrm flipH="1">
            <a:off x="1491727" y="1411941"/>
            <a:ext cx="10700273" cy="0"/>
          </a:xfrm>
          <a:prstGeom prst="line">
            <a:avLst/>
          </a:prstGeom>
          <a:ln w="38100">
            <a:solidFill>
              <a:srgbClr val="3FA1DA">
                <a:alpha val="40000"/>
              </a:srgbClr>
            </a:solidFill>
          </a:ln>
        </p:spPr>
        <p:style>
          <a:lnRef idx="1">
            <a:schemeClr val="accent1"/>
          </a:lnRef>
          <a:fillRef idx="0">
            <a:schemeClr val="accent1"/>
          </a:fillRef>
          <a:effectRef idx="0">
            <a:schemeClr val="accent1"/>
          </a:effectRef>
          <a:fontRef idx="minor">
            <a:schemeClr val="tx1"/>
          </a:fontRef>
        </p:style>
      </p:cxnSp>
      <p:sp>
        <p:nvSpPr>
          <p:cNvPr id="9" name="Right Triangle 8"/>
          <p:cNvSpPr/>
          <p:nvPr userDrawn="1"/>
        </p:nvSpPr>
        <p:spPr>
          <a:xfrm flipV="1">
            <a:off x="0" y="0"/>
            <a:ext cx="1676400" cy="2133600"/>
          </a:xfrm>
          <a:prstGeom prst="rtTriangle">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a:ext>
            </a:extLst>
          </a:blip>
          <a:srcRect t="13310" b="20677"/>
          <a:stretch/>
        </p:blipFill>
        <p:spPr>
          <a:xfrm>
            <a:off x="58190" y="106681"/>
            <a:ext cx="954635" cy="662940"/>
          </a:xfrm>
          <a:prstGeom prst="rect">
            <a:avLst/>
          </a:prstGeom>
          <a:effectLst/>
        </p:spPr>
      </p:pic>
    </p:spTree>
    <p:extLst>
      <p:ext uri="{BB962C8B-B14F-4D97-AF65-F5344CB8AC3E}">
        <p14:creationId xmlns:p14="http://schemas.microsoft.com/office/powerpoint/2010/main" val="2590970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lang="en-US" sz="3600" kern="1200" cap="all" spc="-150" baseline="0" dirty="0">
                <a:solidFill>
                  <a:schemeClr val="tx2">
                    <a:lumMod val="75000"/>
                  </a:schemeClr>
                </a:solidFill>
                <a:latin typeface="Arial Black" panose="020B0A04020102020204" pitchFamily="34" charset="0"/>
                <a:ea typeface="+mj-ea"/>
                <a:cs typeface="+mj-cs"/>
              </a:defRPr>
            </a:lvl1pPr>
          </a:lstStyle>
          <a:p>
            <a:r>
              <a:rPr lang="en-US" dirty="0"/>
              <a:t>Click to edit Master title</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0BA6D3B-52E3-4728-92A9-B597752F770B}" type="slidenum">
              <a:rPr lang="en-US" smtClean="0"/>
              <a:t>‹#›</a:t>
            </a:fld>
            <a:endParaRPr lang="en-US"/>
          </a:p>
        </p:txBody>
      </p:sp>
      <p:pic>
        <p:nvPicPr>
          <p:cNvPr id="8" name="Picture 7" descr="A large body of water with a city in the background&#10;&#10;Description generated with very high confidence"/>
          <p:cNvPicPr>
            <a:picLocks noChangeAspect="1"/>
          </p:cNvPicPr>
          <p:nvPr userDrawn="1"/>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t="10632" b="43459"/>
          <a:stretch/>
        </p:blipFill>
        <p:spPr>
          <a:xfrm>
            <a:off x="1" y="0"/>
            <a:ext cx="12190598" cy="3568700"/>
          </a:xfrm>
          <a:prstGeom prst="rect">
            <a:avLst/>
          </a:prstGeom>
        </p:spPr>
      </p:pic>
      <p:sp>
        <p:nvSpPr>
          <p:cNvPr id="9" name="Right Triangle 8"/>
          <p:cNvSpPr/>
          <p:nvPr userDrawn="1"/>
        </p:nvSpPr>
        <p:spPr>
          <a:xfrm>
            <a:off x="0" y="4724400"/>
            <a:ext cx="1676400" cy="2133600"/>
          </a:xfrm>
          <a:prstGeom prst="rtTriangle">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a:ext>
            </a:extLst>
          </a:blip>
          <a:srcRect t="13310" b="20677"/>
          <a:stretch/>
        </p:blipFill>
        <p:spPr>
          <a:xfrm>
            <a:off x="132283" y="6116638"/>
            <a:ext cx="954635" cy="662940"/>
          </a:xfrm>
          <a:prstGeom prst="rect">
            <a:avLst/>
          </a:prstGeom>
          <a:effectLst/>
        </p:spPr>
      </p:pic>
    </p:spTree>
    <p:extLst>
      <p:ext uri="{BB962C8B-B14F-4D97-AF65-F5344CB8AC3E}">
        <p14:creationId xmlns:p14="http://schemas.microsoft.com/office/powerpoint/2010/main" val="3570429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0BA6D3B-52E3-4728-92A9-B597752F770B}" type="slidenum">
              <a:rPr lang="en-US" smtClean="0"/>
              <a:t>‹#›</a:t>
            </a:fld>
            <a:endParaRPr lang="en-US"/>
          </a:p>
        </p:txBody>
      </p:sp>
      <p:sp>
        <p:nvSpPr>
          <p:cNvPr id="5" name="Right Triangle 4"/>
          <p:cNvSpPr/>
          <p:nvPr userDrawn="1"/>
        </p:nvSpPr>
        <p:spPr>
          <a:xfrm flipV="1">
            <a:off x="0" y="0"/>
            <a:ext cx="1676400" cy="2133600"/>
          </a:xfrm>
          <a:prstGeom prst="rtTriangle">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t="13310" b="20677"/>
          <a:stretch/>
        </p:blipFill>
        <p:spPr>
          <a:xfrm>
            <a:off x="58190" y="106681"/>
            <a:ext cx="954635" cy="662940"/>
          </a:xfrm>
          <a:prstGeom prst="rect">
            <a:avLst/>
          </a:prstGeom>
          <a:effectLst/>
        </p:spPr>
      </p:pic>
    </p:spTree>
    <p:extLst>
      <p:ext uri="{BB962C8B-B14F-4D97-AF65-F5344CB8AC3E}">
        <p14:creationId xmlns:p14="http://schemas.microsoft.com/office/powerpoint/2010/main" val="52427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0BA6D3B-52E3-4728-92A9-B597752F770B}" type="slidenum">
              <a:rPr lang="en-US" smtClean="0"/>
              <a:t>‹#›</a:t>
            </a:fld>
            <a:endParaRPr lang="en-US"/>
          </a:p>
        </p:txBody>
      </p:sp>
      <p:sp>
        <p:nvSpPr>
          <p:cNvPr id="6" name="Right Triangle 5"/>
          <p:cNvSpPr/>
          <p:nvPr userDrawn="1"/>
        </p:nvSpPr>
        <p:spPr>
          <a:xfrm>
            <a:off x="0" y="4724400"/>
            <a:ext cx="1676400" cy="2133600"/>
          </a:xfrm>
          <a:prstGeom prst="rtTriangle">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t="13310" b="20677"/>
          <a:stretch/>
        </p:blipFill>
        <p:spPr>
          <a:xfrm>
            <a:off x="132283" y="6116638"/>
            <a:ext cx="954635" cy="662940"/>
          </a:xfrm>
          <a:prstGeom prst="rect">
            <a:avLst/>
          </a:prstGeom>
          <a:effectLst/>
        </p:spPr>
      </p:pic>
    </p:spTree>
    <p:extLst>
      <p:ext uri="{BB962C8B-B14F-4D97-AF65-F5344CB8AC3E}">
        <p14:creationId xmlns:p14="http://schemas.microsoft.com/office/powerpoint/2010/main" val="6513462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9DEE6AED-06D9-4363-B3E0-CCCE79678495}" type="datetimeFigureOut">
              <a:rPr lang="en-US" smtClean="0"/>
              <a:pPr/>
              <a:t>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en-US" sz="1200" kern="1200" smtClean="0">
                <a:solidFill>
                  <a:srgbClr val="3FA1DA"/>
                </a:solidFill>
                <a:latin typeface="Arial Black" panose="020B0A04020102020204" pitchFamily="34" charset="0"/>
                <a:ea typeface="+mn-ea"/>
                <a:cs typeface="+mn-cs"/>
              </a:defRPr>
            </a:lvl1pPr>
          </a:lstStyle>
          <a:p>
            <a:fld id="{D0BA6D3B-52E3-4728-92A9-B597752F770B}" type="slidenum">
              <a:rPr lang="en-US" smtClean="0"/>
              <a:pPr/>
              <a:t>‹#›</a:t>
            </a:fld>
            <a:endParaRPr lang="en-US" dirty="0"/>
          </a:p>
        </p:txBody>
      </p:sp>
    </p:spTree>
    <p:extLst>
      <p:ext uri="{BB962C8B-B14F-4D97-AF65-F5344CB8AC3E}">
        <p14:creationId xmlns:p14="http://schemas.microsoft.com/office/powerpoint/2010/main" val="899660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5"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gi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2.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jpeg"/><Relationship Id="rId1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jpeg"/><Relationship Id="rId10"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myinspirationinformation.com/visualisation/d3-js/integrating-d3-js-into-r-shin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5" Type="http://schemas.openxmlformats.org/officeDocument/2006/relationships/image" Target="../media/image47.jpeg"/><Relationship Id="rId6" Type="http://schemas.openxmlformats.org/officeDocument/2006/relationships/image" Target="../media/image48.jpe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jpeg"/><Relationship Id="rId7" Type="http://schemas.microsoft.com/office/2007/relationships/hdphoto" Target="../media/hdphoto1.wdp"/><Relationship Id="rId8" Type="http://schemas.openxmlformats.org/officeDocument/2006/relationships/image" Target="../media/image55.jpeg"/><Relationship Id="rId9" Type="http://schemas.microsoft.com/office/2007/relationships/hdphoto" Target="../media/hdphoto2.wdp"/><Relationship Id="rId10" Type="http://schemas.openxmlformats.org/officeDocument/2006/relationships/image" Target="../media/image56.jpeg"/><Relationship Id="rId11" Type="http://schemas.microsoft.com/office/2007/relationships/hdphoto" Target="../media/hdphoto3.wdp"/><Relationship Id="rId1" Type="http://schemas.openxmlformats.org/officeDocument/2006/relationships/slideLayout" Target="../slideLayouts/slideLayout4.xml"/><Relationship Id="rId2" Type="http://schemas.openxmlformats.org/officeDocument/2006/relationships/image" Target="../media/image5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hyperlink" Target="http://www.manifestoproject.it/bre-pettis-and-kio-stark/" TargetMode="External"/><Relationship Id="rId4" Type="http://schemas.openxmlformats.org/officeDocument/2006/relationships/hyperlink" Target="https://www.bakadesuyo.com/2015/09/impostor-syndrome/" TargetMode="External"/><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541" y="5064715"/>
            <a:ext cx="7222787" cy="772570"/>
          </a:xfrm>
        </p:spPr>
        <p:txBody>
          <a:bodyPr>
            <a:normAutofit fontScale="90000"/>
          </a:bodyPr>
          <a:lstStyle/>
          <a:p>
            <a:r>
              <a:rPr lang="en-US" b="1" dirty="0"/>
              <a:t>Rapid prototyping data products using Shiny</a:t>
            </a:r>
            <a:endParaRPr lang="en-US" dirty="0"/>
          </a:p>
        </p:txBody>
      </p:sp>
      <p:sp>
        <p:nvSpPr>
          <p:cNvPr id="3" name="Text Placeholder 2"/>
          <p:cNvSpPr>
            <a:spLocks noGrp="1"/>
          </p:cNvSpPr>
          <p:nvPr>
            <p:ph type="body" idx="1"/>
          </p:nvPr>
        </p:nvSpPr>
        <p:spPr>
          <a:xfrm>
            <a:off x="6955277" y="5914299"/>
            <a:ext cx="4703323" cy="565150"/>
          </a:xfrm>
        </p:spPr>
        <p:txBody>
          <a:bodyPr/>
          <a:lstStyle/>
          <a:p>
            <a:r>
              <a:rPr lang="en-US" dirty="0" err="1"/>
              <a:t>rstudio</a:t>
            </a:r>
            <a:r>
              <a:rPr lang="en-US" dirty="0"/>
              <a:t>::</a:t>
            </a:r>
            <a:r>
              <a:rPr lang="en-US" dirty="0" err="1"/>
              <a:t>conf</a:t>
            </a:r>
            <a:r>
              <a:rPr lang="en-US" dirty="0"/>
              <a:t> 2018</a:t>
            </a:r>
          </a:p>
          <a:p>
            <a:r>
              <a:rPr lang="en-US" dirty="0"/>
              <a:t>2017-02-02</a:t>
            </a:r>
          </a:p>
        </p:txBody>
      </p:sp>
      <p:pic>
        <p:nvPicPr>
          <p:cNvPr id="1026" name="Picture 2" descr="https://www.rstudio.com/wp-content/uploads/2016/06/RStudio-Logo-All-White-200.png">
            <a:extLst>
              <a:ext uri="{FF2B5EF4-FFF2-40B4-BE49-F238E27FC236}">
                <a16:creationId xmlns:a16="http://schemas.microsoft.com/office/drawing/2014/main" xmlns="" id="{9A2BF913-0385-452F-BCDF-80D2ACA44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9826" y="4272671"/>
            <a:ext cx="1905000" cy="6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50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version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900" y="1893888"/>
            <a:ext cx="7755438" cy="3426821"/>
          </a:xfrm>
          <a:prstGeom prst="rect">
            <a:avLst/>
          </a:prstGeom>
          <a:ln>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354" y="2895599"/>
            <a:ext cx="5685968" cy="3623734"/>
          </a:xfrm>
          <a:prstGeom prst="rect">
            <a:avLst/>
          </a:prstGeom>
          <a:ln>
            <a:solidFill>
              <a:schemeClr val="tx1"/>
            </a:solidFill>
          </a:ln>
        </p:spPr>
      </p:pic>
      <p:sp>
        <p:nvSpPr>
          <p:cNvPr id="7" name="Rectangle 6"/>
          <p:cNvSpPr/>
          <p:nvPr/>
        </p:nvSpPr>
        <p:spPr>
          <a:xfrm>
            <a:off x="1845733" y="5596855"/>
            <a:ext cx="3640666" cy="646331"/>
          </a:xfrm>
          <a:prstGeom prst="rect">
            <a:avLst/>
          </a:prstGeom>
        </p:spPr>
        <p:txBody>
          <a:bodyPr wrap="square">
            <a:spAutoFit/>
          </a:bodyPr>
          <a:lstStyle/>
          <a:p>
            <a:pPr algn="ctr" fontAlgn="base"/>
            <a:r>
              <a:rPr lang="en-US" i="1" dirty="0" smtClean="0">
                <a:solidFill>
                  <a:srgbClr val="000000"/>
                </a:solidFill>
                <a:latin typeface="Helvetica" charset="0"/>
              </a:rPr>
              <a:t>“Accept </a:t>
            </a:r>
            <a:r>
              <a:rPr lang="en-US" i="1" dirty="0">
                <a:solidFill>
                  <a:srgbClr val="000000"/>
                </a:solidFill>
                <a:latin typeface="Helvetica" charset="0"/>
              </a:rPr>
              <a:t>that everything is a draft.</a:t>
            </a:r>
            <a:br>
              <a:rPr lang="en-US" i="1" dirty="0">
                <a:solidFill>
                  <a:srgbClr val="000000"/>
                </a:solidFill>
                <a:latin typeface="Helvetica" charset="0"/>
              </a:rPr>
            </a:br>
            <a:r>
              <a:rPr lang="en-US" i="1" dirty="0">
                <a:solidFill>
                  <a:srgbClr val="000000"/>
                </a:solidFill>
                <a:latin typeface="Helvetica" charset="0"/>
              </a:rPr>
              <a:t>It helps to get done</a:t>
            </a:r>
            <a:r>
              <a:rPr lang="en-US" i="1" dirty="0" smtClean="0">
                <a:solidFill>
                  <a:srgbClr val="000000"/>
                </a:solidFill>
                <a:latin typeface="Helvetica" charset="0"/>
              </a:rPr>
              <a:t>.”</a:t>
            </a:r>
            <a:endParaRPr lang="en-US" b="0" i="1" dirty="0">
              <a:solidFill>
                <a:srgbClr val="000000"/>
              </a:solidFill>
              <a:effectLst/>
              <a:latin typeface="Helvetica" charset="0"/>
            </a:endParaRPr>
          </a:p>
        </p:txBody>
      </p:sp>
    </p:spTree>
    <p:extLst>
      <p:ext uri="{BB962C8B-B14F-4D97-AF65-F5344CB8AC3E}">
        <p14:creationId xmlns:p14="http://schemas.microsoft.com/office/powerpoint/2010/main" val="142977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product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943" y="2022960"/>
            <a:ext cx="4772631" cy="3971669"/>
          </a:xfrm>
          <a:prstGeom prst="rect">
            <a:avLst/>
          </a:prstGeom>
          <a:ln>
            <a:solidFill>
              <a:schemeClr val="tx1"/>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110" y="2146012"/>
            <a:ext cx="6642213" cy="3725563"/>
          </a:xfrm>
          <a:prstGeom prst="rect">
            <a:avLst/>
          </a:prstGeom>
          <a:ln>
            <a:solidFill>
              <a:schemeClr val="tx1"/>
            </a:solidFill>
          </a:ln>
        </p:spPr>
      </p:pic>
    </p:spTree>
    <p:extLst>
      <p:ext uri="{BB962C8B-B14F-4D97-AF65-F5344CB8AC3E}">
        <p14:creationId xmlns:p14="http://schemas.microsoft.com/office/powerpoint/2010/main" val="2055184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CCB4CF-73BD-4876-8B69-5A16CCCE199C}"/>
              </a:ext>
            </a:extLst>
          </p:cNvPr>
          <p:cNvSpPr>
            <a:spLocks noGrp="1"/>
          </p:cNvSpPr>
          <p:nvPr>
            <p:ph type="title"/>
          </p:nvPr>
        </p:nvSpPr>
        <p:spPr/>
        <p:txBody>
          <a:bodyPr/>
          <a:lstStyle/>
          <a:p>
            <a:r>
              <a:rPr lang="en-US" dirty="0"/>
              <a:t>Let’s add 2.5 billion more!</a:t>
            </a:r>
          </a:p>
        </p:txBody>
      </p:sp>
      <p:sp>
        <p:nvSpPr>
          <p:cNvPr id="3" name="Rectangle 2">
            <a:extLst>
              <a:ext uri="{FF2B5EF4-FFF2-40B4-BE49-F238E27FC236}">
                <a16:creationId xmlns:a16="http://schemas.microsoft.com/office/drawing/2014/main" xmlns="" id="{7164995B-2195-41ED-994C-9EAD16F056D0}"/>
              </a:ext>
            </a:extLst>
          </p:cNvPr>
          <p:cNvSpPr/>
          <p:nvPr/>
        </p:nvSpPr>
        <p:spPr>
          <a:xfrm>
            <a:off x="1471147" y="2148309"/>
            <a:ext cx="6096000" cy="923330"/>
          </a:xfrm>
          <a:prstGeom prst="rect">
            <a:avLst/>
          </a:prstGeom>
        </p:spPr>
        <p:txBody>
          <a:bodyPr>
            <a:spAutoFit/>
          </a:bodyPr>
          <a:lstStyle/>
          <a:p>
            <a:pPr marL="285750" indent="-285750">
              <a:buFont typeface="Arial" charset="0"/>
              <a:buChar char="•"/>
            </a:pPr>
            <a:r>
              <a:rPr lang="en-US" dirty="0" smtClean="0">
                <a:latin typeface="Arial" charset="0"/>
                <a:ea typeface="Arial" charset="0"/>
                <a:cs typeface="Arial" charset="0"/>
              </a:rPr>
              <a:t>One </a:t>
            </a:r>
            <a:r>
              <a:rPr lang="en-US" dirty="0">
                <a:latin typeface="Arial" charset="0"/>
                <a:ea typeface="Arial" charset="0"/>
                <a:cs typeface="Arial" charset="0"/>
              </a:rPr>
              <a:t>node cluster </a:t>
            </a:r>
            <a:r>
              <a:rPr lang="en-US" dirty="0" smtClean="0">
                <a:latin typeface="Arial" charset="0"/>
                <a:ea typeface="Arial" charset="0"/>
                <a:cs typeface="Arial" charset="0"/>
              </a:rPr>
              <a:t>w/ 512GB of RAM</a:t>
            </a:r>
          </a:p>
          <a:p>
            <a:pPr marL="285750" indent="-285750">
              <a:buFont typeface="Arial" charset="0"/>
              <a:buChar char="•"/>
            </a:pPr>
            <a:endParaRPr lang="en-US" dirty="0" smtClean="0">
              <a:latin typeface="Arial" charset="0"/>
              <a:ea typeface="Arial" charset="0"/>
              <a:cs typeface="Arial" charset="0"/>
            </a:endParaRPr>
          </a:p>
          <a:p>
            <a:pPr marL="285750" indent="-285750">
              <a:buFont typeface="Arial" charset="0"/>
              <a:buChar char="•"/>
            </a:pPr>
            <a:r>
              <a:rPr lang="en-US" dirty="0" smtClean="0">
                <a:latin typeface="Arial" charset="0"/>
                <a:ea typeface="Arial" charset="0"/>
                <a:cs typeface="Arial" charset="0"/>
              </a:rPr>
              <a:t>Current </a:t>
            </a:r>
            <a:r>
              <a:rPr lang="en-US" dirty="0">
                <a:latin typeface="Arial" charset="0"/>
                <a:ea typeface="Arial" charset="0"/>
                <a:cs typeface="Arial" charset="0"/>
              </a:rPr>
              <a:t>d</a:t>
            </a:r>
            <a:r>
              <a:rPr lang="en-US" dirty="0" smtClean="0">
                <a:latin typeface="Arial" charset="0"/>
                <a:ea typeface="Arial" charset="0"/>
                <a:cs typeface="Arial" charset="0"/>
              </a:rPr>
              <a:t>ata </a:t>
            </a:r>
            <a:r>
              <a:rPr lang="en-US" dirty="0">
                <a:latin typeface="Arial" charset="0"/>
                <a:ea typeface="Arial" charset="0"/>
                <a:cs typeface="Arial" charset="0"/>
              </a:rPr>
              <a:t>size </a:t>
            </a:r>
            <a:r>
              <a:rPr lang="en-US" dirty="0" smtClean="0">
                <a:latin typeface="Arial" charset="0"/>
                <a:ea typeface="Arial" charset="0"/>
                <a:cs typeface="Arial" charset="0"/>
              </a:rPr>
              <a:t>~3 terabytes </a:t>
            </a:r>
            <a:r>
              <a:rPr lang="en-US" dirty="0">
                <a:latin typeface="Arial" charset="0"/>
                <a:ea typeface="Arial" charset="0"/>
                <a:cs typeface="Arial" charset="0"/>
              </a:rPr>
              <a:t>in </a:t>
            </a:r>
            <a:r>
              <a:rPr lang="en-US" dirty="0" smtClean="0">
                <a:latin typeface="Arial" charset="0"/>
                <a:ea typeface="Arial" charset="0"/>
                <a:cs typeface="Arial" charset="0"/>
              </a:rPr>
              <a:t>JSON format</a:t>
            </a:r>
            <a:endParaRPr lang="en-US" b="1" u="sng" dirty="0">
              <a:latin typeface="Arial" charset="0"/>
              <a:ea typeface="Arial" charset="0"/>
              <a:cs typeface="Arial" charset="0"/>
            </a:endParaRPr>
          </a:p>
        </p:txBody>
      </p:sp>
      <p:sp>
        <p:nvSpPr>
          <p:cNvPr id="5" name="Rectangle 4"/>
          <p:cNvSpPr/>
          <p:nvPr/>
        </p:nvSpPr>
        <p:spPr>
          <a:xfrm>
            <a:off x="3132306" y="4207622"/>
            <a:ext cx="3014493" cy="369332"/>
          </a:xfrm>
          <a:prstGeom prst="rect">
            <a:avLst/>
          </a:prstGeom>
        </p:spPr>
        <p:txBody>
          <a:bodyPr wrap="square">
            <a:spAutoFit/>
          </a:bodyPr>
          <a:lstStyle/>
          <a:p>
            <a:pPr fontAlgn="base"/>
            <a:r>
              <a:rPr lang="en-US" i="1" dirty="0" smtClean="0"/>
              <a:t>“Done </a:t>
            </a:r>
            <a:r>
              <a:rPr lang="en-US" i="1" dirty="0"/>
              <a:t>is the engine of more</a:t>
            </a:r>
            <a:r>
              <a:rPr lang="en-US" i="1" dirty="0" smtClean="0"/>
              <a:t>.”</a:t>
            </a:r>
            <a:endParaRPr lang="en-US" i="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591" y="1871015"/>
            <a:ext cx="3403600" cy="3810000"/>
          </a:xfrm>
          <a:prstGeom prst="rect">
            <a:avLst/>
          </a:prstGeom>
        </p:spPr>
      </p:pic>
    </p:spTree>
    <p:extLst>
      <p:ext uri="{BB962C8B-B14F-4D97-AF65-F5344CB8AC3E}">
        <p14:creationId xmlns:p14="http://schemas.microsoft.com/office/powerpoint/2010/main" val="3073902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1F8873-337B-47DF-9840-106A39B36D30}"/>
              </a:ext>
            </a:extLst>
          </p:cNvPr>
          <p:cNvSpPr>
            <a:spLocks noGrp="1"/>
          </p:cNvSpPr>
          <p:nvPr>
            <p:ph type="title"/>
          </p:nvPr>
        </p:nvSpPr>
        <p:spPr/>
        <p:txBody>
          <a:bodyPr/>
          <a:lstStyle/>
          <a:p>
            <a:r>
              <a:rPr lang="en-US" dirty="0" err="1"/>
              <a:t>Cmr</a:t>
            </a:r>
            <a:r>
              <a:rPr lang="en-US" dirty="0"/>
              <a:t> </a:t>
            </a:r>
            <a:r>
              <a:rPr lang="en-US" dirty="0" err="1"/>
              <a:t>api</a:t>
            </a:r>
            <a:endParaRPr lang="en-US" dirty="0"/>
          </a:p>
        </p:txBody>
      </p:sp>
      <p:sp>
        <p:nvSpPr>
          <p:cNvPr id="3" name="TextBox 2">
            <a:extLst>
              <a:ext uri="{FF2B5EF4-FFF2-40B4-BE49-F238E27FC236}">
                <a16:creationId xmlns:a16="http://schemas.microsoft.com/office/drawing/2014/main" xmlns="" id="{A535A3BA-D4B6-4475-BCC0-0FFDBB25BC43}"/>
              </a:ext>
            </a:extLst>
          </p:cNvPr>
          <p:cNvSpPr txBox="1"/>
          <p:nvPr/>
        </p:nvSpPr>
        <p:spPr>
          <a:xfrm>
            <a:off x="1358900" y="1613536"/>
            <a:ext cx="4889500" cy="6740307"/>
          </a:xfrm>
          <a:prstGeom prst="rect">
            <a:avLst/>
          </a:prstGeom>
          <a:noFill/>
        </p:spPr>
        <p:txBody>
          <a:bodyPr wrap="square" rtlCol="0">
            <a:spAutoFit/>
          </a:bodyPr>
          <a:lstStyle/>
          <a:p>
            <a:r>
              <a:rPr lang="en-US" b="1" u="sng" dirty="0">
                <a:latin typeface="Arial" charset="0"/>
                <a:ea typeface="Arial" charset="0"/>
                <a:cs typeface="Arial" charset="0"/>
              </a:rPr>
              <a:t>Problem</a:t>
            </a:r>
            <a:r>
              <a:rPr lang="en-US" b="1" dirty="0">
                <a:latin typeface="Arial" charset="0"/>
                <a:ea typeface="Arial" charset="0"/>
                <a:cs typeface="Arial" charset="0"/>
              </a:rPr>
              <a:t> </a:t>
            </a:r>
            <a:r>
              <a:rPr lang="en-US" dirty="0">
                <a:latin typeface="Arial" charset="0"/>
                <a:ea typeface="Arial" charset="0"/>
                <a:cs typeface="Arial" charset="0"/>
              </a:rPr>
              <a:t>– </a:t>
            </a:r>
            <a:r>
              <a:rPr lang="en-US" dirty="0" smtClean="0">
                <a:latin typeface="Arial" charset="0"/>
                <a:ea typeface="Arial" charset="0"/>
                <a:cs typeface="Arial" charset="0"/>
              </a:rPr>
              <a:t>API access to data from </a:t>
            </a:r>
            <a:r>
              <a:rPr lang="en-US" b="1" dirty="0">
                <a:latin typeface="Arial" charset="0"/>
                <a:ea typeface="Arial" charset="0"/>
                <a:cs typeface="Arial" charset="0"/>
              </a:rPr>
              <a:t>Centre</a:t>
            </a:r>
            <a:r>
              <a:rPr lang="en-US" dirty="0">
                <a:latin typeface="Arial" charset="0"/>
                <a:ea typeface="Arial" charset="0"/>
                <a:cs typeface="Arial" charset="0"/>
              </a:rPr>
              <a:t> for </a:t>
            </a:r>
            <a:r>
              <a:rPr lang="en-US" b="1" dirty="0">
                <a:latin typeface="Arial" charset="0"/>
                <a:ea typeface="Arial" charset="0"/>
                <a:cs typeface="Arial" charset="0"/>
              </a:rPr>
              <a:t>Medicines Research</a:t>
            </a:r>
            <a:r>
              <a:rPr lang="en-US" dirty="0">
                <a:latin typeface="Arial" charset="0"/>
                <a:ea typeface="Arial" charset="0"/>
                <a:cs typeface="Arial" charset="0"/>
              </a:rPr>
              <a:t> (</a:t>
            </a:r>
            <a:r>
              <a:rPr lang="en-US" b="1" dirty="0">
                <a:latin typeface="Arial" charset="0"/>
                <a:ea typeface="Arial" charset="0"/>
                <a:cs typeface="Arial" charset="0"/>
              </a:rPr>
              <a:t>CMR</a:t>
            </a:r>
            <a:r>
              <a:rPr lang="en-US" dirty="0">
                <a:latin typeface="Arial" charset="0"/>
                <a:ea typeface="Arial" charset="0"/>
                <a:cs typeface="Arial" charset="0"/>
              </a:rPr>
              <a:t>) </a:t>
            </a:r>
            <a:r>
              <a:rPr lang="en-US" dirty="0" smtClean="0">
                <a:latin typeface="Arial" charset="0"/>
                <a:ea typeface="Arial" charset="0"/>
                <a:cs typeface="Arial" charset="0"/>
              </a:rPr>
              <a:t>International, which provides pharmaceutical </a:t>
            </a:r>
            <a:r>
              <a:rPr lang="en-US" dirty="0">
                <a:latin typeface="Arial" charset="0"/>
                <a:ea typeface="Arial" charset="0"/>
                <a:cs typeface="Arial" charset="0"/>
              </a:rPr>
              <a:t>industry metrics and trends </a:t>
            </a:r>
            <a:r>
              <a:rPr lang="en-US" dirty="0" smtClean="0">
                <a:latin typeface="Arial" charset="0"/>
                <a:ea typeface="Arial" charset="0"/>
                <a:cs typeface="Arial" charset="0"/>
              </a:rPr>
              <a:t>analysis. </a:t>
            </a:r>
          </a:p>
          <a:p>
            <a:endParaRPr lang="en-US" b="1" u="sng" dirty="0">
              <a:latin typeface="Arial" charset="0"/>
              <a:ea typeface="Arial" charset="0"/>
              <a:cs typeface="Arial" charset="0"/>
            </a:endParaRPr>
          </a:p>
          <a:p>
            <a:r>
              <a:rPr lang="en-US" b="1" u="sng" dirty="0" smtClean="0">
                <a:latin typeface="Arial" charset="0"/>
                <a:ea typeface="Arial" charset="0"/>
                <a:cs typeface="Arial" charset="0"/>
              </a:rPr>
              <a:t>Issues: </a:t>
            </a:r>
          </a:p>
          <a:p>
            <a:endParaRPr lang="en-US" b="1" u="sng" dirty="0">
              <a:latin typeface="Arial" charset="0"/>
              <a:ea typeface="Arial" charset="0"/>
              <a:cs typeface="Arial" charset="0"/>
            </a:endParaRPr>
          </a:p>
          <a:p>
            <a:pPr marL="285750" indent="-285750">
              <a:buFont typeface="Arial" charset="0"/>
              <a:buChar char="•"/>
            </a:pPr>
            <a:r>
              <a:rPr lang="en-US" dirty="0">
                <a:latin typeface="Arial" charset="0"/>
                <a:ea typeface="Arial" charset="0"/>
                <a:cs typeface="Arial" charset="0"/>
              </a:rPr>
              <a:t>C</a:t>
            </a:r>
            <a:r>
              <a:rPr lang="en-US" dirty="0" smtClean="0">
                <a:latin typeface="Arial" charset="0"/>
                <a:ea typeface="Arial" charset="0"/>
                <a:cs typeface="Arial" charset="0"/>
              </a:rPr>
              <a:t>lunky API</a:t>
            </a:r>
          </a:p>
          <a:p>
            <a:pPr marL="285750" indent="-285750">
              <a:buFont typeface="Arial" charset="0"/>
              <a:buChar char="•"/>
            </a:pPr>
            <a:r>
              <a:rPr lang="en-US" dirty="0" smtClean="0">
                <a:latin typeface="Arial" charset="0"/>
                <a:ea typeface="Arial" charset="0"/>
                <a:cs typeface="Arial" charset="0"/>
              </a:rPr>
              <a:t>Tons </a:t>
            </a:r>
            <a:r>
              <a:rPr lang="en-US" dirty="0">
                <a:latin typeface="Arial" charset="0"/>
                <a:ea typeface="Arial" charset="0"/>
                <a:cs typeface="Arial" charset="0"/>
              </a:rPr>
              <a:t>of </a:t>
            </a:r>
            <a:r>
              <a:rPr lang="en-US" dirty="0" smtClean="0">
                <a:latin typeface="Arial" charset="0"/>
                <a:ea typeface="Arial" charset="0"/>
                <a:cs typeface="Arial" charset="0"/>
              </a:rPr>
              <a:t>parameter combinations and results returned in aggregate</a:t>
            </a:r>
          </a:p>
          <a:p>
            <a:pPr marL="285750" indent="-285750">
              <a:buFont typeface="Arial" charset="0"/>
              <a:buChar char="•"/>
            </a:pPr>
            <a:r>
              <a:rPr lang="en-US" dirty="0" smtClean="0">
                <a:latin typeface="Arial" charset="0"/>
                <a:ea typeface="Arial" charset="0"/>
                <a:cs typeface="Arial" charset="0"/>
              </a:rPr>
              <a:t>Time-consuming</a:t>
            </a:r>
          </a:p>
          <a:p>
            <a:pPr marL="285750" indent="-285750">
              <a:buFont typeface="Arial" charset="0"/>
              <a:buChar char="•"/>
            </a:pPr>
            <a:r>
              <a:rPr lang="en-US" dirty="0" smtClean="0">
                <a:latin typeface="Arial" charset="0"/>
                <a:ea typeface="Arial" charset="0"/>
                <a:cs typeface="Arial" charset="0"/>
              </a:rPr>
              <a:t>IT </a:t>
            </a:r>
            <a:r>
              <a:rPr lang="en-US" dirty="0">
                <a:latin typeface="Arial" charset="0"/>
                <a:ea typeface="Arial" charset="0"/>
                <a:cs typeface="Arial" charset="0"/>
              </a:rPr>
              <a:t>dumped some of the </a:t>
            </a:r>
            <a:r>
              <a:rPr lang="en-US" dirty="0" smtClean="0">
                <a:latin typeface="Arial" charset="0"/>
                <a:ea typeface="Arial" charset="0"/>
                <a:cs typeface="Arial" charset="0"/>
              </a:rPr>
              <a:t>data</a:t>
            </a:r>
          </a:p>
          <a:p>
            <a:pPr marL="285750" indent="-285750">
              <a:buFont typeface="Arial" charset="0"/>
              <a:buChar char="•"/>
            </a:pPr>
            <a:r>
              <a:rPr lang="en-US" dirty="0" smtClean="0">
                <a:latin typeface="Arial" charset="0"/>
                <a:ea typeface="Arial" charset="0"/>
                <a:cs typeface="Arial" charset="0"/>
              </a:rPr>
              <a:t>Slow</a:t>
            </a:r>
          </a:p>
          <a:p>
            <a:pPr marL="285750" indent="-285750">
              <a:buFont typeface="Arial" charset="0"/>
              <a:buChar char="•"/>
            </a:pPr>
            <a:r>
              <a:rPr lang="en-US" dirty="0" smtClean="0">
                <a:latin typeface="Arial" charset="0"/>
                <a:ea typeface="Arial" charset="0"/>
                <a:cs typeface="Arial" charset="0"/>
              </a:rPr>
              <a:t>Poor usability on their GUI </a:t>
            </a:r>
            <a:r>
              <a:rPr lang="en-US" dirty="0">
                <a:latin typeface="Arial" charset="0"/>
                <a:ea typeface="Arial" charset="0"/>
                <a:cs typeface="Arial" charset="0"/>
              </a:rPr>
              <a:t>(</a:t>
            </a:r>
            <a:r>
              <a:rPr lang="en-US" dirty="0" smtClean="0">
                <a:latin typeface="Arial" charset="0"/>
                <a:ea typeface="Arial" charset="0"/>
                <a:cs typeface="Arial" charset="0"/>
              </a:rPr>
              <a:t>filters are </a:t>
            </a:r>
            <a:r>
              <a:rPr lang="en-US" dirty="0">
                <a:latin typeface="Arial" charset="0"/>
                <a:ea typeface="Arial" charset="0"/>
                <a:cs typeface="Arial" charset="0"/>
              </a:rPr>
              <a:t>clunky</a:t>
            </a:r>
            <a:r>
              <a:rPr lang="en-US" dirty="0" smtClean="0">
                <a:latin typeface="Arial" charset="0"/>
                <a:ea typeface="Arial" charset="0"/>
                <a:cs typeface="Arial" charset="0"/>
              </a:rPr>
              <a:t>)</a:t>
            </a:r>
          </a:p>
          <a:p>
            <a:pPr marL="285750" indent="-285750">
              <a:buFont typeface="Arial" charset="0"/>
              <a:buChar char="•"/>
            </a:pPr>
            <a:r>
              <a:rPr lang="en-US" dirty="0" smtClean="0">
                <a:latin typeface="Arial" charset="0"/>
                <a:ea typeface="Arial" charset="0"/>
                <a:cs typeface="Arial" charset="0"/>
              </a:rPr>
              <a:t>Ineffective visualizations</a:t>
            </a:r>
          </a:p>
          <a:p>
            <a:pPr marL="285750" indent="-285750">
              <a:buFont typeface="Arial" charset="0"/>
              <a:buChar char="•"/>
            </a:pPr>
            <a:r>
              <a:rPr lang="en-US" dirty="0" smtClean="0">
                <a:latin typeface="Arial" charset="0"/>
                <a:ea typeface="Arial" charset="0"/>
                <a:cs typeface="Arial" charset="0"/>
              </a:rPr>
              <a:t>Data </a:t>
            </a:r>
            <a:r>
              <a:rPr lang="en-US" dirty="0">
                <a:latin typeface="Arial" charset="0"/>
                <a:ea typeface="Arial" charset="0"/>
                <a:cs typeface="Arial" charset="0"/>
              </a:rPr>
              <a:t>extracts contain limited details and were difficult to use</a:t>
            </a:r>
          </a:p>
          <a:p>
            <a:endParaRPr lang="en-US" dirty="0">
              <a:latin typeface="Arial" charset="0"/>
              <a:ea typeface="Arial" charset="0"/>
              <a:cs typeface="Arial" charset="0"/>
            </a:endParaRPr>
          </a:p>
          <a:p>
            <a:r>
              <a:rPr lang="en-US" dirty="0">
                <a:latin typeface="Arial" charset="0"/>
                <a:ea typeface="Arial" charset="0"/>
                <a:cs typeface="Arial" charset="0"/>
              </a:rPr>
              <a:t> </a:t>
            </a: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p:txBody>
      </p:sp>
      <p:sp>
        <p:nvSpPr>
          <p:cNvPr id="4" name="AutoShape 2" descr="https://outlook.office.com/owa/service.svc/s/GetFileAttachment?id=AAMkADk5MGNkMjdiLWE4MjktNDYyYi04YmZmLWEyYWMyNmQxNjY1OQBGAAAAAABe%2B7Fa4f%2BIQKl3TrrG%2BxzJBwD41M8mnclYQ4qVJX7KWZUSAAAAm1DkAAB%2FB2DpzjCsTKzYG2sHOb%2F6AADAPjSEAAABEgAQAKJTZ%2FmAG5pMsd2TF4Cjrb8%3D&amp;X-OWA-CANARY=tPvRLjZGDUOYrnz8iW5h6CBZLvrRaNUYO0rNx83srqKv3PfDtsksmBmaiainyWeOOYQphJZ6uMs.&amp;isImagePreview=True">
            <a:extLst>
              <a:ext uri="{FF2B5EF4-FFF2-40B4-BE49-F238E27FC236}">
                <a16:creationId xmlns:a16="http://schemas.microsoft.com/office/drawing/2014/main" xmlns="" id="{DEDFBD5D-D58C-49DE-81A8-7F71662B3C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xmlns="" id="{96541B0E-D635-481F-BAC0-D1187D838A8F}"/>
              </a:ext>
            </a:extLst>
          </p:cNvPr>
          <p:cNvPicPr>
            <a:picLocks noChangeAspect="1"/>
          </p:cNvPicPr>
          <p:nvPr/>
        </p:nvPicPr>
        <p:blipFill>
          <a:blip r:embed="rId3"/>
          <a:stretch>
            <a:fillRect/>
          </a:stretch>
        </p:blipFill>
        <p:spPr>
          <a:xfrm>
            <a:off x="7147560" y="1690688"/>
            <a:ext cx="4779653" cy="2346034"/>
          </a:xfrm>
          <a:prstGeom prst="rect">
            <a:avLst/>
          </a:prstGeom>
          <a:ln>
            <a:solidFill>
              <a:schemeClr val="accent1"/>
            </a:solidFill>
          </a:ln>
        </p:spPr>
      </p:pic>
      <p:pic>
        <p:nvPicPr>
          <p:cNvPr id="8" name="Picture 7">
            <a:extLst>
              <a:ext uri="{FF2B5EF4-FFF2-40B4-BE49-F238E27FC236}">
                <a16:creationId xmlns:a16="http://schemas.microsoft.com/office/drawing/2014/main" xmlns="" id="{9838A4F5-63E6-4656-AC3C-1B41AB8F3018}"/>
              </a:ext>
            </a:extLst>
          </p:cNvPr>
          <p:cNvPicPr>
            <a:picLocks noChangeAspect="1"/>
          </p:cNvPicPr>
          <p:nvPr/>
        </p:nvPicPr>
        <p:blipFill>
          <a:blip r:embed="rId4"/>
          <a:stretch>
            <a:fillRect/>
          </a:stretch>
        </p:blipFill>
        <p:spPr>
          <a:xfrm>
            <a:off x="7147560" y="4286601"/>
            <a:ext cx="4843474" cy="2323344"/>
          </a:xfrm>
          <a:prstGeom prst="rect">
            <a:avLst/>
          </a:prstGeom>
          <a:ln>
            <a:solidFill>
              <a:schemeClr val="accent1"/>
            </a:solidFill>
          </a:ln>
        </p:spPr>
      </p:pic>
    </p:spTree>
    <p:extLst>
      <p:ext uri="{BB962C8B-B14F-4D97-AF65-F5344CB8AC3E}">
        <p14:creationId xmlns:p14="http://schemas.microsoft.com/office/powerpoint/2010/main" val="150506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1F8873-337B-47DF-9840-106A39B36D30}"/>
              </a:ext>
            </a:extLst>
          </p:cNvPr>
          <p:cNvSpPr>
            <a:spLocks noGrp="1"/>
          </p:cNvSpPr>
          <p:nvPr>
            <p:ph type="title"/>
          </p:nvPr>
        </p:nvSpPr>
        <p:spPr/>
        <p:txBody>
          <a:bodyPr/>
          <a:lstStyle/>
          <a:p>
            <a:r>
              <a:rPr lang="en-US" dirty="0" err="1"/>
              <a:t>Cmr</a:t>
            </a:r>
            <a:r>
              <a:rPr lang="en-US" dirty="0"/>
              <a:t> </a:t>
            </a:r>
            <a:r>
              <a:rPr lang="en-US" dirty="0" err="1"/>
              <a:t>api</a:t>
            </a:r>
            <a:endParaRPr lang="en-US" dirty="0"/>
          </a:p>
        </p:txBody>
      </p:sp>
      <p:sp>
        <p:nvSpPr>
          <p:cNvPr id="3" name="TextBox 2">
            <a:extLst>
              <a:ext uri="{FF2B5EF4-FFF2-40B4-BE49-F238E27FC236}">
                <a16:creationId xmlns:a16="http://schemas.microsoft.com/office/drawing/2014/main" xmlns="" id="{A535A3BA-D4B6-4475-BCC0-0FFDBB25BC43}"/>
              </a:ext>
            </a:extLst>
          </p:cNvPr>
          <p:cNvSpPr txBox="1"/>
          <p:nvPr/>
        </p:nvSpPr>
        <p:spPr>
          <a:xfrm>
            <a:off x="1565189" y="1787611"/>
            <a:ext cx="8401771" cy="646331"/>
          </a:xfrm>
          <a:prstGeom prst="rect">
            <a:avLst/>
          </a:prstGeom>
          <a:noFill/>
        </p:spPr>
        <p:txBody>
          <a:bodyPr wrap="square" rtlCol="0">
            <a:spAutoFit/>
          </a:bodyPr>
          <a:lstStyle/>
          <a:p>
            <a:r>
              <a:rPr lang="en-US" dirty="0" smtClean="0">
                <a:latin typeface="Arial" charset="0"/>
                <a:ea typeface="Arial" charset="0"/>
                <a:cs typeface="Arial" charset="0"/>
              </a:rPr>
              <a:t>First iteration was just </a:t>
            </a:r>
            <a:r>
              <a:rPr lang="en-US" dirty="0" err="1" smtClean="0">
                <a:latin typeface="Arial" charset="0"/>
                <a:ea typeface="Arial" charset="0"/>
                <a:cs typeface="Arial" charset="0"/>
              </a:rPr>
              <a:t>ggplots</a:t>
            </a:r>
            <a:r>
              <a:rPr lang="en-US" dirty="0" smtClean="0">
                <a:latin typeface="Arial" charset="0"/>
                <a:ea typeface="Arial" charset="0"/>
                <a:cs typeface="Arial" charset="0"/>
              </a:rPr>
              <a:t> and iterating with client on necessary parameters, don’t need thousands of indications </a:t>
            </a:r>
            <a:endParaRPr lang="en-US" dirty="0">
              <a:latin typeface="Arial" charset="0"/>
              <a:ea typeface="Arial" charset="0"/>
              <a:cs typeface="Arial" charset="0"/>
            </a:endParaRPr>
          </a:p>
        </p:txBody>
      </p:sp>
      <p:pic>
        <p:nvPicPr>
          <p:cNvPr id="4" name="Picture 3">
            <a:extLst>
              <a:ext uri="{FF2B5EF4-FFF2-40B4-BE49-F238E27FC236}">
                <a16:creationId xmlns:a16="http://schemas.microsoft.com/office/drawing/2014/main" xmlns="" id="{52DCB702-F159-4706-AEC0-13F6D3A42A16}"/>
              </a:ext>
            </a:extLst>
          </p:cNvPr>
          <p:cNvPicPr>
            <a:picLocks noChangeAspect="1"/>
          </p:cNvPicPr>
          <p:nvPr/>
        </p:nvPicPr>
        <p:blipFill>
          <a:blip r:embed="rId3"/>
          <a:stretch>
            <a:fillRect/>
          </a:stretch>
        </p:blipFill>
        <p:spPr>
          <a:xfrm>
            <a:off x="1358900" y="2761158"/>
            <a:ext cx="3848303" cy="36100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984" y="3176850"/>
            <a:ext cx="6046918" cy="2377284"/>
          </a:xfrm>
          <a:prstGeom prst="rect">
            <a:avLst/>
          </a:prstGeom>
        </p:spPr>
      </p:pic>
    </p:spTree>
    <p:extLst>
      <p:ext uri="{BB962C8B-B14F-4D97-AF65-F5344CB8AC3E}">
        <p14:creationId xmlns:p14="http://schemas.microsoft.com/office/powerpoint/2010/main" val="1741747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(python! Gasp!)</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900" y="1539240"/>
            <a:ext cx="7606786" cy="5318760"/>
          </a:xfrm>
          <a:prstGeom prst="rect">
            <a:avLst/>
          </a:prstGeom>
        </p:spPr>
      </p:pic>
      <p:sp>
        <p:nvSpPr>
          <p:cNvPr id="8" name="Rectangle 7"/>
          <p:cNvSpPr/>
          <p:nvPr/>
        </p:nvSpPr>
        <p:spPr>
          <a:xfrm>
            <a:off x="8965686" y="2999155"/>
            <a:ext cx="2845314" cy="923330"/>
          </a:xfrm>
          <a:prstGeom prst="rect">
            <a:avLst/>
          </a:prstGeom>
        </p:spPr>
        <p:txBody>
          <a:bodyPr wrap="square">
            <a:spAutoFit/>
          </a:bodyPr>
          <a:lstStyle/>
          <a:p>
            <a:pPr algn="ctr" fontAlgn="base"/>
            <a:r>
              <a:rPr lang="en-US" i="1" dirty="0" smtClean="0">
                <a:solidFill>
                  <a:srgbClr val="000000"/>
                </a:solidFill>
                <a:latin typeface="Helvetica" charset="0"/>
              </a:rPr>
              <a:t>“The </a:t>
            </a:r>
            <a:r>
              <a:rPr lang="en-US" i="1" dirty="0">
                <a:solidFill>
                  <a:srgbClr val="000000"/>
                </a:solidFill>
                <a:latin typeface="Helvetica" charset="0"/>
              </a:rPr>
              <a:t>point of being done is not to </a:t>
            </a:r>
            <a:r>
              <a:rPr lang="en-US" i="1" dirty="0" smtClean="0">
                <a:solidFill>
                  <a:srgbClr val="000000"/>
                </a:solidFill>
                <a:latin typeface="Helvetica" charset="0"/>
              </a:rPr>
              <a:t>finish but</a:t>
            </a:r>
            <a:r>
              <a:rPr lang="en-US" i="1" dirty="0">
                <a:solidFill>
                  <a:srgbClr val="000000"/>
                </a:solidFill>
                <a:latin typeface="Helvetica" charset="0"/>
              </a:rPr>
              <a:t/>
            </a:r>
            <a:br>
              <a:rPr lang="en-US" i="1" dirty="0">
                <a:solidFill>
                  <a:srgbClr val="000000"/>
                </a:solidFill>
                <a:latin typeface="Helvetica" charset="0"/>
              </a:rPr>
            </a:br>
            <a:r>
              <a:rPr lang="en-US" i="1" dirty="0">
                <a:solidFill>
                  <a:srgbClr val="000000"/>
                </a:solidFill>
                <a:latin typeface="Helvetica" charset="0"/>
              </a:rPr>
              <a:t>to get other things done</a:t>
            </a:r>
            <a:r>
              <a:rPr lang="en-US" i="1" dirty="0" smtClean="0">
                <a:solidFill>
                  <a:srgbClr val="000000"/>
                </a:solidFill>
                <a:latin typeface="Helvetica" charset="0"/>
              </a:rPr>
              <a:t>.”</a:t>
            </a:r>
            <a:endParaRPr lang="en-US" b="0" i="1" dirty="0">
              <a:solidFill>
                <a:srgbClr val="000000"/>
              </a:solidFill>
              <a:effectLst/>
              <a:latin typeface="Helvetica" charset="0"/>
            </a:endParaRPr>
          </a:p>
        </p:txBody>
      </p:sp>
    </p:spTree>
    <p:extLst>
      <p:ext uri="{BB962C8B-B14F-4D97-AF65-F5344CB8AC3E}">
        <p14:creationId xmlns:p14="http://schemas.microsoft.com/office/powerpoint/2010/main" val="1240357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4" name="Rectangle 3"/>
          <p:cNvSpPr/>
          <p:nvPr/>
        </p:nvSpPr>
        <p:spPr>
          <a:xfrm>
            <a:off x="1896533" y="2235200"/>
            <a:ext cx="1219200" cy="982133"/>
          </a:xfrm>
          <a:prstGeom prst="rect">
            <a:avLst/>
          </a:prstGeom>
          <a:solidFill>
            <a:srgbClr val="3FA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mr_api.R</a:t>
            </a:r>
            <a:endParaRPr lang="en-US" dirty="0"/>
          </a:p>
        </p:txBody>
      </p:sp>
      <p:cxnSp>
        <p:nvCxnSpPr>
          <p:cNvPr id="6" name="Elbow Connector 5"/>
          <p:cNvCxnSpPr/>
          <p:nvPr/>
        </p:nvCxnSpPr>
        <p:spPr>
          <a:xfrm>
            <a:off x="3285067" y="2658533"/>
            <a:ext cx="2032000" cy="558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86401" y="2760132"/>
            <a:ext cx="1219200" cy="982133"/>
          </a:xfrm>
          <a:prstGeom prst="rect">
            <a:avLst/>
          </a:prstGeom>
          <a:solidFill>
            <a:srgbClr val="3FA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a:t>
            </a:r>
            <a:r>
              <a:rPr lang="en-US" dirty="0" err="1" smtClean="0"/>
              <a:t>uth.py</a:t>
            </a:r>
            <a:endParaRPr lang="en-US" dirty="0"/>
          </a:p>
        </p:txBody>
      </p:sp>
      <p:sp>
        <p:nvSpPr>
          <p:cNvPr id="9" name="Rectangle 8"/>
          <p:cNvSpPr/>
          <p:nvPr/>
        </p:nvSpPr>
        <p:spPr>
          <a:xfrm>
            <a:off x="1896533" y="4148666"/>
            <a:ext cx="1219200" cy="982133"/>
          </a:xfrm>
          <a:prstGeom prst="rect">
            <a:avLst/>
          </a:prstGeom>
          <a:solidFill>
            <a:srgbClr val="3FA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t>
            </a:r>
            <a:r>
              <a:rPr lang="en-US" dirty="0" err="1" smtClean="0"/>
              <a:t>erver.R</a:t>
            </a:r>
            <a:endParaRPr lang="en-US" dirty="0"/>
          </a:p>
        </p:txBody>
      </p:sp>
      <p:sp>
        <p:nvSpPr>
          <p:cNvPr id="10" name="Rectangle 9"/>
          <p:cNvSpPr/>
          <p:nvPr/>
        </p:nvSpPr>
        <p:spPr>
          <a:xfrm>
            <a:off x="3539068" y="4148665"/>
            <a:ext cx="1219200" cy="982133"/>
          </a:xfrm>
          <a:prstGeom prst="rect">
            <a:avLst/>
          </a:prstGeom>
          <a:solidFill>
            <a:srgbClr val="3FA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a:t>
            </a:r>
            <a:r>
              <a:rPr lang="en-US" dirty="0" err="1" smtClean="0"/>
              <a:t>i.R</a:t>
            </a:r>
            <a:endParaRPr lang="en-US" dirty="0"/>
          </a:p>
        </p:txBody>
      </p:sp>
      <p:cxnSp>
        <p:nvCxnSpPr>
          <p:cNvPr id="12" name="Straight Arrow Connector 11"/>
          <p:cNvCxnSpPr>
            <a:stCxn id="9" idx="0"/>
            <a:endCxn id="4" idx="2"/>
          </p:cNvCxnSpPr>
          <p:nvPr/>
        </p:nvCxnSpPr>
        <p:spPr>
          <a:xfrm flipV="1">
            <a:off x="2506133" y="3217333"/>
            <a:ext cx="0" cy="931333"/>
          </a:xfrm>
          <a:prstGeom prst="straightConnector1">
            <a:avLst/>
          </a:prstGeom>
          <a:ln>
            <a:solidFill>
              <a:srgbClr val="3FA1DA"/>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17127" y="5877464"/>
            <a:ext cx="3383940" cy="369332"/>
          </a:xfrm>
          <a:prstGeom prst="rect">
            <a:avLst/>
          </a:prstGeom>
        </p:spPr>
        <p:txBody>
          <a:bodyPr wrap="none">
            <a:spAutoFit/>
          </a:bodyPr>
          <a:lstStyle/>
          <a:p>
            <a:r>
              <a:rPr lang="en-US" dirty="0"/>
              <a:t> </a:t>
            </a:r>
            <a:r>
              <a:rPr lang="en-US" dirty="0" err="1"/>
              <a:t>fetch_data</a:t>
            </a:r>
            <a:r>
              <a:rPr lang="en-US" dirty="0"/>
              <a:t>(token, </a:t>
            </a:r>
            <a:r>
              <a:rPr lang="en-US" dirty="0" err="1"/>
              <a:t>endpt</a:t>
            </a:r>
            <a:r>
              <a:rPr lang="en-US" dirty="0"/>
              <a:t>, </a:t>
            </a:r>
            <a:r>
              <a:rPr lang="en-US" dirty="0" err="1"/>
              <a:t>params</a:t>
            </a:r>
            <a:r>
              <a:rPr lang="en-US" dirty="0"/>
              <a:t>)</a:t>
            </a:r>
          </a:p>
        </p:txBody>
      </p:sp>
      <p:sp>
        <p:nvSpPr>
          <p:cNvPr id="14" name="TextBox 13"/>
          <p:cNvSpPr txBox="1"/>
          <p:nvPr/>
        </p:nvSpPr>
        <p:spPr>
          <a:xfrm>
            <a:off x="3251201" y="2252687"/>
            <a:ext cx="1540932" cy="369332"/>
          </a:xfrm>
          <a:prstGeom prst="rect">
            <a:avLst/>
          </a:prstGeom>
          <a:noFill/>
        </p:spPr>
        <p:txBody>
          <a:bodyPr wrap="square" rtlCol="0">
            <a:spAutoFit/>
          </a:bodyPr>
          <a:lstStyle/>
          <a:p>
            <a:r>
              <a:rPr lang="en-US" smtClean="0"/>
              <a:t>reticulate</a:t>
            </a:r>
            <a:endParaRPr lang="en-US"/>
          </a:p>
        </p:txBody>
      </p:sp>
      <p:cxnSp>
        <p:nvCxnSpPr>
          <p:cNvPr id="16" name="Straight Arrow Connector 15"/>
          <p:cNvCxnSpPr>
            <a:stCxn id="9" idx="2"/>
          </p:cNvCxnSpPr>
          <p:nvPr/>
        </p:nvCxnSpPr>
        <p:spPr>
          <a:xfrm>
            <a:off x="2506133" y="5130799"/>
            <a:ext cx="0" cy="626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896533" y="1879354"/>
            <a:ext cx="1507068" cy="369332"/>
          </a:xfrm>
          <a:prstGeom prst="rect">
            <a:avLst/>
          </a:prstGeom>
          <a:noFill/>
        </p:spPr>
        <p:txBody>
          <a:bodyPr wrap="square" rtlCol="0">
            <a:spAutoFit/>
          </a:bodyPr>
          <a:lstStyle/>
          <a:p>
            <a:r>
              <a:rPr lang="en-US" dirty="0" err="1"/>
              <a:t>g</a:t>
            </a:r>
            <a:r>
              <a:rPr lang="en-US" dirty="0" err="1" smtClean="0"/>
              <a:t>et_token</a:t>
            </a:r>
            <a:r>
              <a:rPr lang="en-US" dirty="0" smtClean="0"/>
              <a:t>()</a:t>
            </a:r>
            <a:endParaRPr lang="en-US" dirty="0"/>
          </a:p>
        </p:txBody>
      </p:sp>
      <p:cxnSp>
        <p:nvCxnSpPr>
          <p:cNvPr id="21" name="Straight Arrow Connector 20"/>
          <p:cNvCxnSpPr/>
          <p:nvPr/>
        </p:nvCxnSpPr>
        <p:spPr>
          <a:xfrm flipH="1" flipV="1">
            <a:off x="3115733" y="3401999"/>
            <a:ext cx="2201334" cy="195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334772">
            <a:off x="3445936" y="3441345"/>
            <a:ext cx="1540932" cy="369332"/>
          </a:xfrm>
          <a:prstGeom prst="rect">
            <a:avLst/>
          </a:prstGeom>
          <a:noFill/>
        </p:spPr>
        <p:txBody>
          <a:bodyPr wrap="square" rtlCol="0">
            <a:spAutoFit/>
          </a:bodyPr>
          <a:lstStyle/>
          <a:p>
            <a:r>
              <a:rPr lang="en-US" dirty="0"/>
              <a:t>r</a:t>
            </a:r>
            <a:r>
              <a:rPr lang="en-US" dirty="0" smtClean="0"/>
              <a:t>eturns token</a:t>
            </a:r>
            <a:endParaRPr lang="en-US" dirty="0"/>
          </a:p>
        </p:txBody>
      </p:sp>
      <p:sp>
        <p:nvSpPr>
          <p:cNvPr id="23" name="Rectangle 22"/>
          <p:cNvSpPr/>
          <p:nvPr/>
        </p:nvSpPr>
        <p:spPr>
          <a:xfrm>
            <a:off x="8664029" y="3460910"/>
            <a:ext cx="2495039" cy="646331"/>
          </a:xfrm>
          <a:prstGeom prst="rect">
            <a:avLst/>
          </a:prstGeom>
        </p:spPr>
        <p:txBody>
          <a:bodyPr wrap="square">
            <a:spAutoFit/>
          </a:bodyPr>
          <a:lstStyle/>
          <a:p>
            <a:pPr algn="ctr" fontAlgn="base"/>
            <a:r>
              <a:rPr lang="en-US" i="1" dirty="0" smtClean="0">
                <a:solidFill>
                  <a:srgbClr val="000000"/>
                </a:solidFill>
                <a:latin typeface="Helvetica" charset="0"/>
              </a:rPr>
              <a:t>“Once </a:t>
            </a:r>
            <a:r>
              <a:rPr lang="en-US" i="1" dirty="0">
                <a:solidFill>
                  <a:srgbClr val="000000"/>
                </a:solidFill>
                <a:latin typeface="Helvetica" charset="0"/>
              </a:rPr>
              <a:t>you’re done you can throw it away</a:t>
            </a:r>
            <a:r>
              <a:rPr lang="en-US" i="1" dirty="0" smtClean="0">
                <a:solidFill>
                  <a:srgbClr val="000000"/>
                </a:solidFill>
                <a:latin typeface="Helvetica" charset="0"/>
              </a:rPr>
              <a:t>.”</a:t>
            </a:r>
            <a:endParaRPr lang="en-US" b="0" i="1" dirty="0">
              <a:solidFill>
                <a:srgbClr val="000000"/>
              </a:solidFill>
              <a:effectLst/>
              <a:latin typeface="Helvetica" charset="0"/>
            </a:endParaRPr>
          </a:p>
        </p:txBody>
      </p:sp>
    </p:spTree>
    <p:extLst>
      <p:ext uri="{BB962C8B-B14F-4D97-AF65-F5344CB8AC3E}">
        <p14:creationId xmlns:p14="http://schemas.microsoft.com/office/powerpoint/2010/main" val="20488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3" grpId="0"/>
      <p:bldP spid="14" grpId="0"/>
      <p:bldP spid="17" grpId="0"/>
      <p:bldP spid="2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product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690688"/>
            <a:ext cx="10058400" cy="44752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900" y="2069888"/>
            <a:ext cx="1494864" cy="4096060"/>
          </a:xfrm>
          <a:prstGeom prst="rect">
            <a:avLst/>
          </a:prstGeom>
        </p:spPr>
      </p:pic>
    </p:spTree>
    <p:extLst>
      <p:ext uri="{BB962C8B-B14F-4D97-AF65-F5344CB8AC3E}">
        <p14:creationId xmlns:p14="http://schemas.microsoft.com/office/powerpoint/2010/main" val="16134596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6FE2C-ED0A-4759-A1EA-98616B002D57}"/>
              </a:ext>
            </a:extLst>
          </p:cNvPr>
          <p:cNvSpPr>
            <a:spLocks noGrp="1"/>
          </p:cNvSpPr>
          <p:nvPr>
            <p:ph type="title"/>
          </p:nvPr>
        </p:nvSpPr>
        <p:spPr/>
        <p:txBody>
          <a:bodyPr/>
          <a:lstStyle/>
          <a:p>
            <a:r>
              <a:rPr lang="en-US" dirty="0"/>
              <a:t>Drug manufacturing</a:t>
            </a:r>
          </a:p>
        </p:txBody>
      </p:sp>
      <p:sp>
        <p:nvSpPr>
          <p:cNvPr id="6" name="TextBox 5"/>
          <p:cNvSpPr txBox="1"/>
          <p:nvPr/>
        </p:nvSpPr>
        <p:spPr>
          <a:xfrm>
            <a:off x="1490133" y="1998133"/>
            <a:ext cx="4487334" cy="3139321"/>
          </a:xfrm>
          <a:prstGeom prst="rect">
            <a:avLst/>
          </a:prstGeom>
          <a:noFill/>
        </p:spPr>
        <p:txBody>
          <a:bodyPr wrap="square" rtlCol="0">
            <a:spAutoFit/>
          </a:bodyPr>
          <a:lstStyle/>
          <a:p>
            <a:pPr marL="285750" indent="-285750">
              <a:buFont typeface="Arial" charset="0"/>
              <a:buChar char="•"/>
            </a:pPr>
            <a:endParaRPr lang="en-US" dirty="0" smtClean="0">
              <a:latin typeface="Arial" charset="0"/>
              <a:ea typeface="Arial" charset="0"/>
              <a:cs typeface="Arial" charset="0"/>
            </a:endParaRPr>
          </a:p>
          <a:p>
            <a:pPr marL="285750" indent="-285750">
              <a:buFont typeface="Arial" charset="0"/>
              <a:buChar char="•"/>
            </a:pPr>
            <a:r>
              <a:rPr lang="en-US" dirty="0" smtClean="0">
                <a:latin typeface="Arial" charset="0"/>
                <a:ea typeface="Arial" charset="0"/>
                <a:cs typeface="Arial" charset="0"/>
              </a:rPr>
              <a:t>Many combinations of raw materials in specific order used to create final drug substance</a:t>
            </a:r>
          </a:p>
          <a:p>
            <a:pPr marL="285750" indent="-285750">
              <a:buFont typeface="Arial" charset="0"/>
              <a:buChar char="•"/>
            </a:pPr>
            <a:r>
              <a:rPr lang="en-US" dirty="0" smtClean="0">
                <a:latin typeface="Arial" charset="0"/>
                <a:ea typeface="Arial" charset="0"/>
                <a:cs typeface="Arial" charset="0"/>
              </a:rPr>
              <a:t>Time Consuming</a:t>
            </a:r>
          </a:p>
          <a:p>
            <a:pPr marL="285750" indent="-285750">
              <a:buFont typeface="Arial" charset="0"/>
              <a:buChar char="•"/>
            </a:pPr>
            <a:r>
              <a:rPr lang="en-US" dirty="0" smtClean="0">
                <a:latin typeface="Arial" charset="0"/>
                <a:ea typeface="Arial" charset="0"/>
                <a:cs typeface="Arial" charset="0"/>
              </a:rPr>
              <a:t>Costly</a:t>
            </a:r>
          </a:p>
          <a:p>
            <a:pPr marL="285750" indent="-285750">
              <a:buFont typeface="Arial" charset="0"/>
              <a:buChar char="•"/>
            </a:pPr>
            <a:r>
              <a:rPr lang="en-US" dirty="0" smtClean="0">
                <a:latin typeface="Arial" charset="0"/>
                <a:ea typeface="Arial" charset="0"/>
                <a:cs typeface="Arial" charset="0"/>
              </a:rPr>
              <a:t>One problematic substance = lost batches = millions of dollars </a:t>
            </a:r>
            <a:endParaRPr lang="en-US" dirty="0">
              <a:latin typeface="Arial" charset="0"/>
              <a:ea typeface="Arial" charset="0"/>
              <a:cs typeface="Arial" charset="0"/>
            </a:endParaRPr>
          </a:p>
          <a:p>
            <a:pPr marL="285750" indent="-285750">
              <a:buFont typeface="Arial" charset="0"/>
              <a:buChar char="•"/>
            </a:pPr>
            <a:r>
              <a:rPr lang="en-US" dirty="0" smtClean="0">
                <a:latin typeface="Arial" charset="0"/>
                <a:ea typeface="Arial" charset="0"/>
                <a:cs typeface="Arial" charset="0"/>
              </a:rPr>
              <a:t>Single user was running 100s of SQL queries manually</a:t>
            </a:r>
          </a:p>
          <a:p>
            <a:endParaRPr lang="en-US" dirty="0">
              <a:latin typeface="Arial" charset="0"/>
              <a:ea typeface="Arial" charset="0"/>
              <a:cs typeface="Arial" charset="0"/>
            </a:endParaRPr>
          </a:p>
        </p:txBody>
      </p:sp>
      <p:pic>
        <p:nvPicPr>
          <p:cNvPr id="3" name="Picture 2"/>
          <p:cNvPicPr>
            <a:picLocks noChangeAspect="1"/>
          </p:cNvPicPr>
          <p:nvPr/>
        </p:nvPicPr>
        <p:blipFill>
          <a:blip r:embed="rId3"/>
          <a:stretch>
            <a:fillRect/>
          </a:stretch>
        </p:blipFill>
        <p:spPr>
          <a:xfrm>
            <a:off x="6571841" y="1998133"/>
            <a:ext cx="5006753" cy="3335867"/>
          </a:xfrm>
          <a:prstGeom prst="rect">
            <a:avLst/>
          </a:prstGeom>
          <a:ln>
            <a:solidFill>
              <a:schemeClr val="tx1"/>
            </a:solidFill>
          </a:ln>
        </p:spPr>
      </p:pic>
    </p:spTree>
    <p:extLst>
      <p:ext uri="{BB962C8B-B14F-4D97-AF65-F5344CB8AC3E}">
        <p14:creationId xmlns:p14="http://schemas.microsoft.com/office/powerpoint/2010/main" val="359354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50C5800-8635-4CCD-A0C7-D927782C8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351" y="0"/>
            <a:ext cx="6939064" cy="6858000"/>
          </a:xfrm>
          <a:prstGeom prst="rect">
            <a:avLst/>
          </a:prstGeom>
        </p:spPr>
      </p:pic>
    </p:spTree>
    <p:extLst>
      <p:ext uri="{BB962C8B-B14F-4D97-AF65-F5344CB8AC3E}">
        <p14:creationId xmlns:p14="http://schemas.microsoft.com/office/powerpoint/2010/main" val="13170323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0"/>
            <a:ext cx="12192000" cy="1981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97900" y="2698076"/>
            <a:ext cx="1738910" cy="326863"/>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5139" y="2671512"/>
            <a:ext cx="1519973" cy="379993"/>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12641" y="5213201"/>
            <a:ext cx="1560649" cy="341770"/>
          </a:xfrm>
          <a:prstGeom prst="rect">
            <a:avLst/>
          </a:prstGeom>
        </p:spPr>
      </p:pic>
      <p:pic>
        <p:nvPicPr>
          <p:cNvPr id="7" name="Picture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853851" y="2446211"/>
            <a:ext cx="1530128" cy="727436"/>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82246" y="5269307"/>
            <a:ext cx="1507930" cy="285664"/>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330132" y="2698076"/>
            <a:ext cx="1104334" cy="370607"/>
          </a:xfrm>
          <a:prstGeom prst="rect">
            <a:avLst/>
          </a:prstGeom>
        </p:spPr>
      </p:pic>
      <p:pic>
        <p:nvPicPr>
          <p:cNvPr id="37" name="Picture 3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2168" y="304800"/>
            <a:ext cx="1371600" cy="1371600"/>
          </a:xfrm>
          <a:prstGeom prst="ellipse">
            <a:avLst/>
          </a:prstGeom>
          <a:ln w="63500" cap="rnd">
            <a:solidFill>
              <a:schemeClr val="tx2">
                <a:lumMod val="60000"/>
                <a:lumOff val="40000"/>
              </a:schemeClr>
            </a:solidFill>
          </a:ln>
          <a:effectLst/>
          <a:scene3d>
            <a:camera prst="orthographicFront"/>
            <a:lightRig rig="contrasting" dir="t">
              <a:rot lat="0" lon="0" rev="3000000"/>
            </a:lightRig>
          </a:scene3d>
          <a:sp3d contourW="7620">
            <a:contourClr>
              <a:srgbClr val="333333"/>
            </a:contourClr>
          </a:sp3d>
        </p:spPr>
      </p:pic>
      <p:sp>
        <p:nvSpPr>
          <p:cNvPr id="11" name="Rectangle 10"/>
          <p:cNvSpPr/>
          <p:nvPr/>
        </p:nvSpPr>
        <p:spPr>
          <a:xfrm>
            <a:off x="1524000" y="3981271"/>
            <a:ext cx="1284830" cy="342900"/>
          </a:xfrm>
          <a:prstGeom prst="rect">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2004</a:t>
            </a:r>
          </a:p>
        </p:txBody>
      </p:sp>
      <p:sp>
        <p:nvSpPr>
          <p:cNvPr id="35" name="Rectangle 34"/>
          <p:cNvSpPr/>
          <p:nvPr/>
        </p:nvSpPr>
        <p:spPr>
          <a:xfrm>
            <a:off x="6125043" y="3981271"/>
            <a:ext cx="1132430" cy="342900"/>
          </a:xfrm>
          <a:prstGeom prst="rect">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2012</a:t>
            </a:r>
          </a:p>
        </p:txBody>
      </p:sp>
      <p:sp>
        <p:nvSpPr>
          <p:cNvPr id="38" name="Rectangle 37"/>
          <p:cNvSpPr/>
          <p:nvPr/>
        </p:nvSpPr>
        <p:spPr>
          <a:xfrm>
            <a:off x="4920165" y="3981271"/>
            <a:ext cx="1132430" cy="342900"/>
          </a:xfrm>
          <a:prstGeom prst="rect">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Arial" panose="020B0604020202020204" pitchFamily="34" charset="0"/>
                <a:cs typeface="Arial" panose="020B0604020202020204" pitchFamily="34" charset="0"/>
              </a:rPr>
              <a:t>2007</a:t>
            </a:r>
          </a:p>
        </p:txBody>
      </p:sp>
      <p:sp>
        <p:nvSpPr>
          <p:cNvPr id="39" name="Rectangle 38"/>
          <p:cNvSpPr/>
          <p:nvPr/>
        </p:nvSpPr>
        <p:spPr>
          <a:xfrm>
            <a:off x="2757655" y="3981271"/>
            <a:ext cx="1132430" cy="342900"/>
          </a:xfrm>
          <a:prstGeom prst="rect">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Arial" panose="020B0604020202020204" pitchFamily="34" charset="0"/>
                <a:cs typeface="Arial" panose="020B0604020202020204" pitchFamily="34" charset="0"/>
              </a:rPr>
              <a:t>2005</a:t>
            </a:r>
          </a:p>
        </p:txBody>
      </p:sp>
      <p:sp>
        <p:nvSpPr>
          <p:cNvPr id="40" name="Rectangle 39"/>
          <p:cNvSpPr/>
          <p:nvPr/>
        </p:nvSpPr>
        <p:spPr>
          <a:xfrm>
            <a:off x="3838910" y="3981271"/>
            <a:ext cx="1132430" cy="342900"/>
          </a:xfrm>
          <a:prstGeom prst="rect">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2006</a:t>
            </a:r>
          </a:p>
        </p:txBody>
      </p:sp>
      <p:sp>
        <p:nvSpPr>
          <p:cNvPr id="41" name="Rectangle 40"/>
          <p:cNvSpPr/>
          <p:nvPr/>
        </p:nvSpPr>
        <p:spPr>
          <a:xfrm>
            <a:off x="8287553" y="3981271"/>
            <a:ext cx="1132430" cy="342900"/>
          </a:xfrm>
          <a:prstGeom prst="rect">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2014</a:t>
            </a:r>
          </a:p>
        </p:txBody>
      </p:sp>
      <p:sp>
        <p:nvSpPr>
          <p:cNvPr id="42" name="Rectangle 41"/>
          <p:cNvSpPr/>
          <p:nvPr/>
        </p:nvSpPr>
        <p:spPr>
          <a:xfrm>
            <a:off x="7206298" y="3981271"/>
            <a:ext cx="1132430" cy="342900"/>
          </a:xfrm>
          <a:prstGeom prst="rect">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Arial" panose="020B0604020202020204" pitchFamily="34" charset="0"/>
                <a:cs typeface="Arial" panose="020B0604020202020204" pitchFamily="34" charset="0"/>
              </a:rPr>
              <a:t>2013</a:t>
            </a:r>
          </a:p>
        </p:txBody>
      </p:sp>
      <p:sp>
        <p:nvSpPr>
          <p:cNvPr id="43" name="Rectangle 42"/>
          <p:cNvSpPr/>
          <p:nvPr/>
        </p:nvSpPr>
        <p:spPr>
          <a:xfrm>
            <a:off x="9368808" y="3981271"/>
            <a:ext cx="1299192" cy="342900"/>
          </a:xfrm>
          <a:prstGeom prst="rect">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Arial" panose="020B0604020202020204" pitchFamily="34" charset="0"/>
                <a:cs typeface="Arial" panose="020B0604020202020204" pitchFamily="34" charset="0"/>
              </a:rPr>
              <a:t>2015</a:t>
            </a:r>
          </a:p>
        </p:txBody>
      </p:sp>
      <p:pic>
        <p:nvPicPr>
          <p:cNvPr id="8194" name="Picture 2"/>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898133" y="3981271"/>
            <a:ext cx="2984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2" name="Group 51"/>
          <p:cNvGrpSpPr/>
          <p:nvPr/>
        </p:nvGrpSpPr>
        <p:grpSpPr>
          <a:xfrm>
            <a:off x="2151175" y="3167781"/>
            <a:ext cx="182880" cy="809033"/>
            <a:chOff x="627175" y="2793933"/>
            <a:chExt cx="182880" cy="809033"/>
          </a:xfrm>
        </p:grpSpPr>
        <p:cxnSp>
          <p:nvCxnSpPr>
            <p:cNvPr id="45" name="Straight Connector 44"/>
            <p:cNvCxnSpPr/>
            <p:nvPr/>
          </p:nvCxnSpPr>
          <p:spPr>
            <a:xfrm flipV="1">
              <a:off x="718615" y="2839653"/>
              <a:ext cx="0" cy="763313"/>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27175" y="2793933"/>
              <a:ext cx="182880" cy="182880"/>
            </a:xfrm>
            <a:prstGeom prst="ellipse">
              <a:avLst/>
            </a:prstGeom>
            <a:solidFill>
              <a:srgbClr val="3693C3"/>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232430" y="4324171"/>
            <a:ext cx="182880" cy="779724"/>
            <a:chOff x="1708430" y="3945866"/>
            <a:chExt cx="182880" cy="779724"/>
          </a:xfrm>
        </p:grpSpPr>
        <p:cxnSp>
          <p:nvCxnSpPr>
            <p:cNvPr id="47" name="Straight Connector 46"/>
            <p:cNvCxnSpPr/>
            <p:nvPr/>
          </p:nvCxnSpPr>
          <p:spPr>
            <a:xfrm flipV="1">
              <a:off x="1799870" y="3945866"/>
              <a:ext cx="0" cy="763314"/>
            </a:xfrm>
            <a:prstGeom prst="line">
              <a:avLst/>
            </a:prstGeom>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708430" y="4542710"/>
              <a:ext cx="182880" cy="182880"/>
            </a:xfrm>
            <a:prstGeom prst="ellipse">
              <a:avLst/>
            </a:prstGeom>
            <a:solidFill>
              <a:srgbClr val="3693C3"/>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4313685" y="3167781"/>
            <a:ext cx="182880" cy="809033"/>
            <a:chOff x="627175" y="2793933"/>
            <a:chExt cx="182880" cy="809033"/>
          </a:xfrm>
        </p:grpSpPr>
        <p:cxnSp>
          <p:nvCxnSpPr>
            <p:cNvPr id="55" name="Straight Connector 54"/>
            <p:cNvCxnSpPr/>
            <p:nvPr/>
          </p:nvCxnSpPr>
          <p:spPr>
            <a:xfrm flipV="1">
              <a:off x="718615" y="2839653"/>
              <a:ext cx="0" cy="763313"/>
            </a:xfrm>
            <a:prstGeom prst="line">
              <a:avLst/>
            </a:prstGeom>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627175" y="2793933"/>
              <a:ext cx="182880" cy="182880"/>
            </a:xfrm>
            <a:prstGeom prst="ellipse">
              <a:avLst/>
            </a:prstGeom>
            <a:solidFill>
              <a:srgbClr val="3693C3"/>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5406399" y="4324171"/>
            <a:ext cx="182880" cy="779724"/>
            <a:chOff x="1708430" y="3945866"/>
            <a:chExt cx="182880" cy="779724"/>
          </a:xfrm>
        </p:grpSpPr>
        <p:cxnSp>
          <p:nvCxnSpPr>
            <p:cNvPr id="58" name="Straight Connector 57"/>
            <p:cNvCxnSpPr/>
            <p:nvPr/>
          </p:nvCxnSpPr>
          <p:spPr>
            <a:xfrm flipV="1">
              <a:off x="1799870" y="3945866"/>
              <a:ext cx="0" cy="763314"/>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708430" y="4542710"/>
              <a:ext cx="182880" cy="182880"/>
            </a:xfrm>
            <a:prstGeom prst="ellipse">
              <a:avLst/>
            </a:prstGeom>
            <a:solidFill>
              <a:srgbClr val="3693C3"/>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0" name="Picture 5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27318" y="5269307"/>
            <a:ext cx="1741043" cy="214476"/>
          </a:xfrm>
          <a:prstGeom prst="rect">
            <a:avLst/>
          </a:prstGeom>
        </p:spPr>
      </p:pic>
      <p:pic>
        <p:nvPicPr>
          <p:cNvPr id="61" name="Picture 6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03541" y="5610952"/>
            <a:ext cx="1165678" cy="256449"/>
          </a:xfrm>
          <a:prstGeom prst="rect">
            <a:avLst/>
          </a:prstGeom>
        </p:spPr>
      </p:pic>
      <p:grpSp>
        <p:nvGrpSpPr>
          <p:cNvPr id="62" name="Group 61"/>
          <p:cNvGrpSpPr/>
          <p:nvPr/>
        </p:nvGrpSpPr>
        <p:grpSpPr>
          <a:xfrm>
            <a:off x="6599818" y="3167781"/>
            <a:ext cx="182880" cy="809033"/>
            <a:chOff x="627175" y="2793933"/>
            <a:chExt cx="182880" cy="809033"/>
          </a:xfrm>
        </p:grpSpPr>
        <p:cxnSp>
          <p:nvCxnSpPr>
            <p:cNvPr id="63" name="Straight Connector 62"/>
            <p:cNvCxnSpPr/>
            <p:nvPr/>
          </p:nvCxnSpPr>
          <p:spPr>
            <a:xfrm flipV="1">
              <a:off x="718615" y="2839653"/>
              <a:ext cx="0" cy="763313"/>
            </a:xfrm>
            <a:prstGeom prst="line">
              <a:avLst/>
            </a:prstGeom>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627175" y="2793933"/>
              <a:ext cx="182880" cy="182880"/>
            </a:xfrm>
            <a:prstGeom prst="ellipse">
              <a:avLst/>
            </a:prstGeom>
            <a:solidFill>
              <a:srgbClr val="3693C3"/>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7681073" y="4324171"/>
            <a:ext cx="182880" cy="779724"/>
            <a:chOff x="1708430" y="3945866"/>
            <a:chExt cx="182880" cy="779724"/>
          </a:xfrm>
        </p:grpSpPr>
        <p:cxnSp>
          <p:nvCxnSpPr>
            <p:cNvPr id="66" name="Straight Connector 65"/>
            <p:cNvCxnSpPr/>
            <p:nvPr/>
          </p:nvCxnSpPr>
          <p:spPr>
            <a:xfrm flipV="1">
              <a:off x="1799870" y="3945866"/>
              <a:ext cx="0" cy="763314"/>
            </a:xfrm>
            <a:prstGeom prst="line">
              <a:avLst/>
            </a:prstGeom>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1708430" y="4542710"/>
              <a:ext cx="182880" cy="182880"/>
            </a:xfrm>
            <a:prstGeom prst="ellipse">
              <a:avLst/>
            </a:prstGeom>
            <a:solidFill>
              <a:srgbClr val="3693C3"/>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9843583" y="3167781"/>
            <a:ext cx="182880" cy="809033"/>
            <a:chOff x="627175" y="2793933"/>
            <a:chExt cx="182880" cy="809033"/>
          </a:xfrm>
        </p:grpSpPr>
        <p:cxnSp>
          <p:nvCxnSpPr>
            <p:cNvPr id="69" name="Straight Connector 68"/>
            <p:cNvCxnSpPr/>
            <p:nvPr/>
          </p:nvCxnSpPr>
          <p:spPr>
            <a:xfrm flipV="1">
              <a:off x="718615" y="2839653"/>
              <a:ext cx="0" cy="763313"/>
            </a:xfrm>
            <a:prstGeom prst="line">
              <a:avLst/>
            </a:prstGeom>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627175" y="2793933"/>
              <a:ext cx="182880" cy="182880"/>
            </a:xfrm>
            <a:prstGeom prst="ellipse">
              <a:avLst/>
            </a:prstGeom>
            <a:solidFill>
              <a:srgbClr val="3693C3"/>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p:cNvSpPr/>
          <p:nvPr/>
        </p:nvSpPr>
        <p:spPr>
          <a:xfrm>
            <a:off x="2720274" y="352673"/>
            <a:ext cx="4572000" cy="1538883"/>
          </a:xfrm>
          <a:prstGeom prst="rect">
            <a:avLst/>
          </a:prstGeom>
        </p:spPr>
        <p:txBody>
          <a:bodyPr>
            <a:spAutoFit/>
          </a:bodyPr>
          <a:lstStyle/>
          <a:p>
            <a:r>
              <a:rPr lang="en-US" sz="1600" i="1" cap="all" spc="-150" dirty="0">
                <a:solidFill>
                  <a:schemeClr val="bg1"/>
                </a:solidFill>
                <a:latin typeface="Arial" panose="020B0604020202020204" pitchFamily="34" charset="0"/>
                <a:ea typeface="OpenSymbol" panose="05010000000000000000" pitchFamily="2" charset="0"/>
                <a:cs typeface="Arial" panose="020B0604020202020204" pitchFamily="34" charset="0"/>
              </a:rPr>
              <a:t>Speaker  profile</a:t>
            </a:r>
          </a:p>
          <a:p>
            <a:endParaRPr lang="en-US" sz="1600" i="1" cap="all" spc="-150" dirty="0">
              <a:solidFill>
                <a:schemeClr val="bg1"/>
              </a:solidFill>
              <a:latin typeface="Arial" panose="020B0604020202020204" pitchFamily="34" charset="0"/>
              <a:ea typeface="OpenSymbol" panose="05010000000000000000" pitchFamily="2" charset="0"/>
              <a:cs typeface="Arial" panose="020B0604020202020204" pitchFamily="34" charset="0"/>
            </a:endParaRPr>
          </a:p>
          <a:p>
            <a:r>
              <a:rPr lang="en-US" sz="2400" cap="all" spc="-150" dirty="0">
                <a:solidFill>
                  <a:schemeClr val="bg1"/>
                </a:solidFill>
                <a:latin typeface="Arial Black" panose="020B0A04020102020204" pitchFamily="34" charset="0"/>
                <a:ea typeface="OpenSymbol" panose="05010000000000000000" pitchFamily="2" charset="0"/>
                <a:cs typeface="Arial" panose="020B0604020202020204" pitchFamily="34" charset="0"/>
              </a:rPr>
              <a:t>Tanya Cashorali</a:t>
            </a:r>
          </a:p>
          <a:p>
            <a:r>
              <a:rPr lang="en-US" sz="2400" cap="all" spc="-150" dirty="0">
                <a:solidFill>
                  <a:schemeClr val="bg1"/>
                </a:solidFill>
                <a:latin typeface="Arial" panose="020B0604020202020204" pitchFamily="34" charset="0"/>
                <a:ea typeface="OpenSymbol" panose="05010000000000000000" pitchFamily="2" charset="0"/>
                <a:cs typeface="Arial" panose="020B0604020202020204" pitchFamily="34" charset="0"/>
              </a:rPr>
              <a:t>@tanyacash21</a:t>
            </a:r>
            <a:endParaRPr lang="en-US" sz="1400" cap="all" spc="-150"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a:p>
            <a:endParaRPr lang="en-US" sz="1400" spc="-150"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p:txBody>
      </p:sp>
      <p:sp>
        <p:nvSpPr>
          <p:cNvPr id="73" name="Slide Number Placeholder 3"/>
          <p:cNvSpPr>
            <a:spLocks noGrp="1"/>
          </p:cNvSpPr>
          <p:nvPr>
            <p:ph type="sldNum" sz="quarter" idx="12"/>
          </p:nvPr>
        </p:nvSpPr>
        <p:spPr/>
        <p:txBody>
          <a:bodyPr/>
          <a:lstStyle/>
          <a:p>
            <a:fld id="{B6F15528-21DE-4FAA-801E-634DDDAF4B2B}" type="slidenum">
              <a:rPr lang="en-US" smtClean="0"/>
              <a:pPr/>
              <a:t>2</a:t>
            </a:fld>
            <a:endParaRPr lang="en-US" dirty="0"/>
          </a:p>
        </p:txBody>
      </p:sp>
      <p:sp>
        <p:nvSpPr>
          <p:cNvPr id="44" name="Rectangle 43"/>
          <p:cNvSpPr/>
          <p:nvPr/>
        </p:nvSpPr>
        <p:spPr>
          <a:xfrm>
            <a:off x="0" y="3981271"/>
            <a:ext cx="1574613" cy="342900"/>
          </a:xfrm>
          <a:prstGeom prst="rect">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46" name="Rectangle 45"/>
          <p:cNvSpPr/>
          <p:nvPr/>
        </p:nvSpPr>
        <p:spPr>
          <a:xfrm>
            <a:off x="10666909" y="3981271"/>
            <a:ext cx="1525092" cy="342900"/>
          </a:xfrm>
          <a:prstGeom prst="rect">
            <a:avLst/>
          </a:prstGeom>
          <a:solidFill>
            <a:srgbClr val="3F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13" cstate="print">
            <a:extLst>
              <a:ext uri="{28A0092B-C50C-407E-A947-70E740481C1C}">
                <a14:useLocalDpi xmlns:a14="http://schemas.microsoft.com/office/drawing/2010/main" val="0"/>
              </a:ext>
            </a:extLst>
          </a:blip>
          <a:srcRect r="31978" b="9468"/>
          <a:stretch/>
        </p:blipFill>
        <p:spPr>
          <a:xfrm rot="5400000">
            <a:off x="9335460" y="4707054"/>
            <a:ext cx="1365887" cy="1363435"/>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3074" name="Picture 2" descr="Image result for Rstudio logo">
            <a:extLst>
              <a:ext uri="{FF2B5EF4-FFF2-40B4-BE49-F238E27FC236}">
                <a16:creationId xmlns:a16="http://schemas.microsoft.com/office/drawing/2014/main" xmlns="" id="{D9A01B30-C024-47D7-B2A7-A4D27C58DC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81578" y="5750633"/>
            <a:ext cx="484583" cy="48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46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FF5CC79-830A-4C6E-A9A9-EDA7D5300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220" y="0"/>
            <a:ext cx="8239180" cy="6858000"/>
          </a:xfrm>
          <a:prstGeom prst="rect">
            <a:avLst/>
          </a:prstGeom>
        </p:spPr>
      </p:pic>
    </p:spTree>
    <p:extLst>
      <p:ext uri="{BB962C8B-B14F-4D97-AF65-F5344CB8AC3E}">
        <p14:creationId xmlns:p14="http://schemas.microsoft.com/office/powerpoint/2010/main" val="12480173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networkd3</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655" y="1690688"/>
            <a:ext cx="9733678" cy="4996546"/>
          </a:xfrm>
          <a:prstGeom prst="rect">
            <a:avLst/>
          </a:prstGeom>
        </p:spPr>
      </p:pic>
      <p:sp>
        <p:nvSpPr>
          <p:cNvPr id="4" name="Rectangle 3"/>
          <p:cNvSpPr/>
          <p:nvPr/>
        </p:nvSpPr>
        <p:spPr>
          <a:xfrm>
            <a:off x="8446503" y="1842366"/>
            <a:ext cx="2644830" cy="1200329"/>
          </a:xfrm>
          <a:prstGeom prst="rect">
            <a:avLst/>
          </a:prstGeom>
        </p:spPr>
        <p:txBody>
          <a:bodyPr wrap="square">
            <a:spAutoFit/>
          </a:bodyPr>
          <a:lstStyle/>
          <a:p>
            <a:pPr algn="ctr" fontAlgn="base"/>
            <a:r>
              <a:rPr lang="en-US" i="1" dirty="0" smtClean="0">
                <a:solidFill>
                  <a:srgbClr val="000000"/>
                </a:solidFill>
                <a:latin typeface="Helvetica" charset="0"/>
              </a:rPr>
              <a:t>“People </a:t>
            </a:r>
            <a:r>
              <a:rPr lang="en-US" i="1" dirty="0">
                <a:solidFill>
                  <a:srgbClr val="000000"/>
                </a:solidFill>
                <a:latin typeface="Helvetica" charset="0"/>
              </a:rPr>
              <a:t>without dirty hands are wrong.</a:t>
            </a:r>
            <a:br>
              <a:rPr lang="en-US" i="1" dirty="0">
                <a:solidFill>
                  <a:srgbClr val="000000"/>
                </a:solidFill>
                <a:latin typeface="Helvetica" charset="0"/>
              </a:rPr>
            </a:br>
            <a:r>
              <a:rPr lang="en-US" i="1" dirty="0">
                <a:solidFill>
                  <a:srgbClr val="000000"/>
                </a:solidFill>
                <a:latin typeface="Helvetica" charset="0"/>
              </a:rPr>
              <a:t>Doing something makes you right</a:t>
            </a:r>
            <a:r>
              <a:rPr lang="en-US" i="1" dirty="0" smtClean="0">
                <a:solidFill>
                  <a:srgbClr val="000000"/>
                </a:solidFill>
                <a:latin typeface="Helvetica" charset="0"/>
              </a:rPr>
              <a:t>.”</a:t>
            </a:r>
            <a:endParaRPr lang="en-US" b="0" i="1" dirty="0">
              <a:solidFill>
                <a:srgbClr val="000000"/>
              </a:solidFill>
              <a:effectLst/>
              <a:latin typeface="Helvetica" charset="0"/>
            </a:endParaRPr>
          </a:p>
        </p:txBody>
      </p:sp>
    </p:spTree>
    <p:extLst>
      <p:ext uri="{BB962C8B-B14F-4D97-AF65-F5344CB8AC3E}">
        <p14:creationId xmlns:p14="http://schemas.microsoft.com/office/powerpoint/2010/main" val="570116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version </a:t>
            </a:r>
            <a:r>
              <a:rPr lang="mr-IN" dirty="0" smtClean="0"/>
              <a:t>–</a:t>
            </a:r>
            <a:r>
              <a:rPr lang="en-US" dirty="0" smtClean="0"/>
              <a:t> core functionality</a:t>
            </a:r>
            <a:endParaRPr lang="en-US" dirty="0"/>
          </a:p>
        </p:txBody>
      </p:sp>
      <p:pic>
        <p:nvPicPr>
          <p:cNvPr id="3" name="Picture 2">
            <a:extLst>
              <a:ext uri="{FF2B5EF4-FFF2-40B4-BE49-F238E27FC236}">
                <a16:creationId xmlns:a16="http://schemas.microsoft.com/office/drawing/2014/main" xmlns="" id="{5C1172CE-7A14-4027-89E8-67E00CA0E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918" y="1690688"/>
            <a:ext cx="7766532" cy="4514093"/>
          </a:xfrm>
          <a:prstGeom prst="rect">
            <a:avLst/>
          </a:prstGeom>
          <a:ln>
            <a:solidFill>
              <a:schemeClr val="tx1"/>
            </a:solidFill>
          </a:ln>
        </p:spPr>
      </p:pic>
      <p:sp>
        <p:nvSpPr>
          <p:cNvPr id="5" name="Rectangle 4"/>
          <p:cNvSpPr/>
          <p:nvPr/>
        </p:nvSpPr>
        <p:spPr>
          <a:xfrm>
            <a:off x="4589028" y="6280088"/>
            <a:ext cx="2933816" cy="369332"/>
          </a:xfrm>
          <a:prstGeom prst="rect">
            <a:avLst/>
          </a:prstGeom>
        </p:spPr>
        <p:txBody>
          <a:bodyPr wrap="none">
            <a:spAutoFit/>
          </a:bodyPr>
          <a:lstStyle/>
          <a:p>
            <a:pPr algn="ctr" fontAlgn="base"/>
            <a:r>
              <a:rPr lang="en-US" i="1" dirty="0" smtClean="0">
                <a:solidFill>
                  <a:srgbClr val="000000"/>
                </a:solidFill>
                <a:latin typeface="Helvetica" charset="0"/>
              </a:rPr>
              <a:t>“There </a:t>
            </a:r>
            <a:r>
              <a:rPr lang="en-US" i="1" dirty="0">
                <a:solidFill>
                  <a:srgbClr val="000000"/>
                </a:solidFill>
                <a:latin typeface="Helvetica" charset="0"/>
              </a:rPr>
              <a:t>is no editing stage</a:t>
            </a:r>
            <a:r>
              <a:rPr lang="en-US" i="1" dirty="0" smtClean="0">
                <a:solidFill>
                  <a:srgbClr val="000000"/>
                </a:solidFill>
                <a:latin typeface="Helvetica" charset="0"/>
              </a:rPr>
              <a:t>.”</a:t>
            </a:r>
            <a:endParaRPr lang="en-US" b="0" i="1" dirty="0">
              <a:solidFill>
                <a:srgbClr val="000000"/>
              </a:solidFill>
              <a:effectLst/>
              <a:latin typeface="Helvetica" charset="0"/>
            </a:endParaRPr>
          </a:p>
        </p:txBody>
      </p:sp>
    </p:spTree>
    <p:extLst>
      <p:ext uri="{BB962C8B-B14F-4D97-AF65-F5344CB8AC3E}">
        <p14:creationId xmlns:p14="http://schemas.microsoft.com/office/powerpoint/2010/main" val="853425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Details come later</a:t>
            </a:r>
            <a:endParaRPr lang="en-US" dirty="0"/>
          </a:p>
        </p:txBody>
      </p:sp>
      <p:pic>
        <p:nvPicPr>
          <p:cNvPr id="3" name="Picture 2">
            <a:extLst>
              <a:ext uri="{FF2B5EF4-FFF2-40B4-BE49-F238E27FC236}">
                <a16:creationId xmlns:a16="http://schemas.microsoft.com/office/drawing/2014/main" xmlns="" id="{C4962748-8418-4BD1-9264-91F446CCF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740" y="2042160"/>
            <a:ext cx="4251562" cy="4001150"/>
          </a:xfrm>
          <a:prstGeom prst="rect">
            <a:avLst/>
          </a:prstGeom>
          <a:ln>
            <a:solidFill>
              <a:schemeClr val="tx1"/>
            </a:solidFill>
          </a:ln>
        </p:spPr>
      </p:pic>
      <p:pic>
        <p:nvPicPr>
          <p:cNvPr id="4" name="Picture 3">
            <a:extLst>
              <a:ext uri="{FF2B5EF4-FFF2-40B4-BE49-F238E27FC236}">
                <a16:creationId xmlns:a16="http://schemas.microsoft.com/office/drawing/2014/main" xmlns="" id="{F48600C9-C21E-4E64-B9B9-F31A07542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299" y="2349665"/>
            <a:ext cx="5953452" cy="3345600"/>
          </a:xfrm>
          <a:prstGeom prst="rect">
            <a:avLst/>
          </a:prstGeom>
          <a:ln>
            <a:solidFill>
              <a:schemeClr val="tx1"/>
            </a:solidFill>
          </a:ln>
        </p:spPr>
      </p:pic>
      <p:sp>
        <p:nvSpPr>
          <p:cNvPr id="6" name="Rectangle 5"/>
          <p:cNvSpPr/>
          <p:nvPr/>
        </p:nvSpPr>
        <p:spPr>
          <a:xfrm>
            <a:off x="7589443" y="6354243"/>
            <a:ext cx="4447051" cy="369332"/>
          </a:xfrm>
          <a:prstGeom prst="rect">
            <a:avLst/>
          </a:prstGeom>
        </p:spPr>
        <p:txBody>
          <a:bodyPr wrap="none">
            <a:spAutoFit/>
          </a:bodyPr>
          <a:lstStyle/>
          <a:p>
            <a:pPr fontAlgn="base"/>
            <a:r>
              <a:rPr lang="en-US" i="1" dirty="0" smtClean="0">
                <a:solidFill>
                  <a:srgbClr val="000000"/>
                </a:solidFill>
                <a:latin typeface="Helvetica" charset="0"/>
              </a:rPr>
              <a:t>“Failure </a:t>
            </a:r>
            <a:r>
              <a:rPr lang="en-US" i="1" dirty="0">
                <a:solidFill>
                  <a:srgbClr val="000000"/>
                </a:solidFill>
                <a:latin typeface="Helvetica" charset="0"/>
              </a:rPr>
              <a:t>counts as done. So do mistakes</a:t>
            </a:r>
            <a:r>
              <a:rPr lang="en-US" i="1" dirty="0" smtClean="0">
                <a:solidFill>
                  <a:srgbClr val="000000"/>
                </a:solidFill>
                <a:latin typeface="Helvetica" charset="0"/>
              </a:rPr>
              <a:t>.”</a:t>
            </a:r>
            <a:endParaRPr lang="en-US" b="0" i="1" dirty="0">
              <a:solidFill>
                <a:srgbClr val="000000"/>
              </a:solidFill>
              <a:effectLst/>
              <a:latin typeface="Helvetica" charset="0"/>
            </a:endParaRPr>
          </a:p>
        </p:txBody>
      </p:sp>
    </p:spTree>
    <p:extLst>
      <p:ext uri="{BB962C8B-B14F-4D97-AF65-F5344CB8AC3E}">
        <p14:creationId xmlns:p14="http://schemas.microsoft.com/office/powerpoint/2010/main" val="2121682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6FE2C-ED0A-4759-A1EA-98616B002D57}"/>
              </a:ext>
            </a:extLst>
          </p:cNvPr>
          <p:cNvSpPr>
            <a:spLocks noGrp="1"/>
          </p:cNvSpPr>
          <p:nvPr>
            <p:ph type="title"/>
          </p:nvPr>
        </p:nvSpPr>
        <p:spPr/>
        <p:txBody>
          <a:bodyPr/>
          <a:lstStyle/>
          <a:p>
            <a:r>
              <a:rPr lang="en-US" dirty="0" smtClean="0"/>
              <a:t>Shiny and d3 communication</a:t>
            </a:r>
            <a:endParaRPr lang="en-US" dirty="0"/>
          </a:p>
        </p:txBody>
      </p:sp>
      <p:sp>
        <p:nvSpPr>
          <p:cNvPr id="5" name="TextBox 4">
            <a:extLst>
              <a:ext uri="{FF2B5EF4-FFF2-40B4-BE49-F238E27FC236}">
                <a16:creationId xmlns:a16="http://schemas.microsoft.com/office/drawing/2014/main" xmlns="" id="{966258BB-6399-41C2-ADEE-268141696AAA}"/>
              </a:ext>
            </a:extLst>
          </p:cNvPr>
          <p:cNvSpPr txBox="1"/>
          <p:nvPr/>
        </p:nvSpPr>
        <p:spPr>
          <a:xfrm>
            <a:off x="1565189" y="1869989"/>
            <a:ext cx="9934833" cy="4247317"/>
          </a:xfrm>
          <a:prstGeom prst="rect">
            <a:avLst/>
          </a:prstGeom>
          <a:noFill/>
        </p:spPr>
        <p:txBody>
          <a:bodyPr wrap="square" rtlCol="0">
            <a:spAutoFit/>
          </a:bodyPr>
          <a:lstStyle/>
          <a:p>
            <a:r>
              <a:rPr lang="en-US" b="1" dirty="0" err="1">
                <a:latin typeface="Arial" charset="0"/>
                <a:ea typeface="Arial" charset="0"/>
                <a:cs typeface="Arial" charset="0"/>
              </a:rPr>
              <a:t>s</a:t>
            </a:r>
            <a:r>
              <a:rPr lang="en-US" b="1" dirty="0" err="1" smtClean="0">
                <a:latin typeface="Arial" charset="0"/>
                <a:ea typeface="Arial" charset="0"/>
                <a:cs typeface="Arial" charset="0"/>
              </a:rPr>
              <a:t>erver.R</a:t>
            </a:r>
            <a:r>
              <a:rPr lang="en-US" b="1" dirty="0" smtClean="0">
                <a:latin typeface="Arial" charset="0"/>
                <a:ea typeface="Arial" charset="0"/>
                <a:cs typeface="Arial" charset="0"/>
              </a:rPr>
              <a:t>: </a:t>
            </a:r>
            <a:r>
              <a:rPr lang="en-US" dirty="0" err="1" smtClean="0">
                <a:latin typeface="Arial" charset="0"/>
                <a:ea typeface="Arial" charset="0"/>
                <a:cs typeface="Arial" charset="0"/>
              </a:rPr>
              <a:t>session$sendCustomMessage</a:t>
            </a:r>
            <a:r>
              <a:rPr lang="en-US" dirty="0" smtClean="0">
                <a:latin typeface="Arial" charset="0"/>
                <a:ea typeface="Arial" charset="0"/>
                <a:cs typeface="Arial" charset="0"/>
              </a:rPr>
              <a:t>(type</a:t>
            </a:r>
            <a:r>
              <a:rPr lang="en-US" dirty="0">
                <a:latin typeface="Arial" charset="0"/>
                <a:ea typeface="Arial" charset="0"/>
                <a:cs typeface="Arial" charset="0"/>
              </a:rPr>
              <a:t>="</a:t>
            </a:r>
            <a:r>
              <a:rPr lang="en-US" dirty="0" err="1">
                <a:latin typeface="Arial" charset="0"/>
                <a:ea typeface="Arial" charset="0"/>
                <a:cs typeface="Arial" charset="0"/>
              </a:rPr>
              <a:t>jsondata</a:t>
            </a:r>
            <a:r>
              <a:rPr lang="en-US" dirty="0">
                <a:latin typeface="Arial" charset="0"/>
                <a:ea typeface="Arial" charset="0"/>
                <a:cs typeface="Arial" charset="0"/>
              </a:rPr>
              <a:t>",</a:t>
            </a:r>
            <a:r>
              <a:rPr lang="en-US" dirty="0" err="1">
                <a:latin typeface="Arial" charset="0"/>
                <a:ea typeface="Arial" charset="0"/>
                <a:cs typeface="Arial" charset="0"/>
              </a:rPr>
              <a:t>var_json</a:t>
            </a:r>
            <a:r>
              <a:rPr lang="en-US" dirty="0">
                <a:latin typeface="Arial" charset="0"/>
                <a:ea typeface="Arial" charset="0"/>
                <a:cs typeface="Arial" charset="0"/>
              </a:rPr>
              <a:t>)</a:t>
            </a:r>
          </a:p>
          <a:p>
            <a:endParaRPr lang="en-US" b="1" dirty="0">
              <a:latin typeface="Arial" charset="0"/>
              <a:ea typeface="Arial" charset="0"/>
              <a:cs typeface="Arial" charset="0"/>
            </a:endParaRPr>
          </a:p>
          <a:p>
            <a:r>
              <a:rPr lang="en-US" b="1" dirty="0" smtClean="0">
                <a:latin typeface="Arial" charset="0"/>
                <a:ea typeface="Arial" charset="0"/>
                <a:cs typeface="Arial" charset="0"/>
              </a:rPr>
              <a:t>www/: </a:t>
            </a:r>
            <a:r>
              <a:rPr lang="en-US" b="1" dirty="0" err="1" smtClean="0">
                <a:latin typeface="Arial" charset="0"/>
                <a:ea typeface="Arial" charset="0"/>
                <a:cs typeface="Arial" charset="0"/>
              </a:rPr>
              <a:t>main.js</a:t>
            </a:r>
            <a:endParaRPr lang="en-US" b="1" dirty="0">
              <a:latin typeface="Arial" charset="0"/>
              <a:ea typeface="Arial" charset="0"/>
              <a:cs typeface="Arial" charset="0"/>
            </a:endParaRPr>
          </a:p>
          <a:p>
            <a:endParaRPr lang="en-US" dirty="0" smtClean="0">
              <a:latin typeface="Arial" charset="0"/>
              <a:ea typeface="Arial" charset="0"/>
              <a:cs typeface="Arial" charset="0"/>
            </a:endParaRPr>
          </a:p>
          <a:p>
            <a:r>
              <a:rPr lang="en-US" dirty="0" smtClean="0">
                <a:latin typeface="Arial" charset="0"/>
                <a:ea typeface="Arial" charset="0"/>
                <a:cs typeface="Arial" charset="0"/>
              </a:rPr>
              <a:t> </a:t>
            </a:r>
            <a:r>
              <a:rPr lang="en-US" dirty="0" err="1">
                <a:latin typeface="Arial" charset="0"/>
                <a:ea typeface="Arial" charset="0"/>
                <a:cs typeface="Arial" charset="0"/>
              </a:rPr>
              <a:t>Shiny.addCustomMessageHandler</a:t>
            </a:r>
            <a:r>
              <a:rPr lang="en-US" dirty="0">
                <a:latin typeface="Arial" charset="0"/>
                <a:ea typeface="Arial" charset="0"/>
                <a:cs typeface="Arial" charset="0"/>
              </a:rPr>
              <a:t>("</a:t>
            </a:r>
            <a:r>
              <a:rPr lang="en-US" dirty="0" err="1">
                <a:latin typeface="Arial" charset="0"/>
                <a:ea typeface="Arial" charset="0"/>
                <a:cs typeface="Arial" charset="0"/>
              </a:rPr>
              <a:t>jsondata</a:t>
            </a:r>
            <a:r>
              <a:rPr lang="en-US" dirty="0">
                <a:latin typeface="Arial" charset="0"/>
                <a:ea typeface="Arial" charset="0"/>
                <a:cs typeface="Arial" charset="0"/>
              </a:rPr>
              <a:t>", function (message) {</a:t>
            </a:r>
          </a:p>
          <a:p>
            <a:r>
              <a:rPr lang="en-US" dirty="0">
                <a:latin typeface="Arial" charset="0"/>
                <a:ea typeface="Arial" charset="0"/>
                <a:cs typeface="Arial" charset="0"/>
              </a:rPr>
              <a:t>        if (</a:t>
            </a:r>
            <a:r>
              <a:rPr lang="en-US" dirty="0" err="1">
                <a:latin typeface="Arial" charset="0"/>
                <a:ea typeface="Arial" charset="0"/>
                <a:cs typeface="Arial" charset="0"/>
              </a:rPr>
              <a:t>typeof</a:t>
            </a:r>
            <a:r>
              <a:rPr lang="en-US" dirty="0">
                <a:latin typeface="Arial" charset="0"/>
                <a:ea typeface="Arial" charset="0"/>
                <a:cs typeface="Arial" charset="0"/>
              </a:rPr>
              <a:t>(message) !== 'undefined') {</a:t>
            </a:r>
          </a:p>
          <a:p>
            <a:r>
              <a:rPr lang="en-US" dirty="0">
                <a:latin typeface="Arial" charset="0"/>
                <a:ea typeface="Arial" charset="0"/>
                <a:cs typeface="Arial" charset="0"/>
              </a:rPr>
              <a:t>            </a:t>
            </a:r>
            <a:r>
              <a:rPr lang="en-US" dirty="0" err="1">
                <a:latin typeface="Arial" charset="0"/>
                <a:ea typeface="Arial" charset="0"/>
                <a:cs typeface="Arial" charset="0"/>
              </a:rPr>
              <a:t>var</a:t>
            </a:r>
            <a:r>
              <a:rPr lang="en-US" dirty="0">
                <a:latin typeface="Arial" charset="0"/>
                <a:ea typeface="Arial" charset="0"/>
                <a:cs typeface="Arial" charset="0"/>
              </a:rPr>
              <a:t> </a:t>
            </a:r>
            <a:r>
              <a:rPr lang="en-US" dirty="0" err="1">
                <a:latin typeface="Arial" charset="0"/>
                <a:ea typeface="Arial" charset="0"/>
                <a:cs typeface="Arial" charset="0"/>
              </a:rPr>
              <a:t>json_data</a:t>
            </a:r>
            <a:r>
              <a:rPr lang="en-US" dirty="0">
                <a:latin typeface="Arial" charset="0"/>
                <a:ea typeface="Arial" charset="0"/>
                <a:cs typeface="Arial" charset="0"/>
              </a:rPr>
              <a:t> = </a:t>
            </a:r>
            <a:r>
              <a:rPr lang="en-US" dirty="0" err="1">
                <a:latin typeface="Arial" charset="0"/>
                <a:ea typeface="Arial" charset="0"/>
                <a:cs typeface="Arial" charset="0"/>
              </a:rPr>
              <a:t>JSON.parse</a:t>
            </a:r>
            <a:r>
              <a:rPr lang="en-US" dirty="0">
                <a:latin typeface="Arial" charset="0"/>
                <a:ea typeface="Arial" charset="0"/>
                <a:cs typeface="Arial" charset="0"/>
              </a:rPr>
              <a:t>(message);</a:t>
            </a:r>
          </a:p>
          <a:p>
            <a:r>
              <a:rPr lang="en-US" dirty="0">
                <a:latin typeface="Arial" charset="0"/>
                <a:ea typeface="Arial" charset="0"/>
                <a:cs typeface="Arial" charset="0"/>
              </a:rPr>
              <a:t>            </a:t>
            </a:r>
            <a:r>
              <a:rPr lang="en-US" dirty="0" err="1">
                <a:latin typeface="Arial" charset="0"/>
                <a:ea typeface="Arial" charset="0"/>
                <a:cs typeface="Arial" charset="0"/>
              </a:rPr>
              <a:t>initTree</a:t>
            </a:r>
            <a:r>
              <a:rPr lang="en-US" dirty="0">
                <a:latin typeface="Arial" charset="0"/>
                <a:ea typeface="Arial" charset="0"/>
                <a:cs typeface="Arial" charset="0"/>
              </a:rPr>
              <a:t>(</a:t>
            </a:r>
            <a:r>
              <a:rPr lang="en-US" dirty="0" err="1">
                <a:latin typeface="Arial" charset="0"/>
                <a:ea typeface="Arial" charset="0"/>
                <a:cs typeface="Arial" charset="0"/>
              </a:rPr>
              <a:t>json_data.</a:t>
            </a:r>
            <a:r>
              <a:rPr lang="en-US" b="1" dirty="0" err="1">
                <a:latin typeface="Arial" charset="0"/>
                <a:ea typeface="Arial" charset="0"/>
                <a:cs typeface="Arial" charset="0"/>
              </a:rPr>
              <a:t>left</a:t>
            </a:r>
            <a:r>
              <a:rPr lang="en-US" dirty="0">
                <a:latin typeface="Arial" charset="0"/>
                <a:ea typeface="Arial" charset="0"/>
                <a:cs typeface="Arial" charset="0"/>
              </a:rPr>
              <a:t>);</a:t>
            </a:r>
          </a:p>
          <a:p>
            <a:r>
              <a:rPr lang="en-US" dirty="0">
                <a:latin typeface="Arial" charset="0"/>
                <a:ea typeface="Arial" charset="0"/>
                <a:cs typeface="Arial" charset="0"/>
              </a:rPr>
              <a:t>            </a:t>
            </a:r>
            <a:r>
              <a:rPr lang="en-US" dirty="0" err="1">
                <a:latin typeface="Arial" charset="0"/>
                <a:ea typeface="Arial" charset="0"/>
                <a:cs typeface="Arial" charset="0"/>
              </a:rPr>
              <a:t>initSide</a:t>
            </a:r>
            <a:r>
              <a:rPr lang="en-US" dirty="0">
                <a:latin typeface="Arial" charset="0"/>
                <a:ea typeface="Arial" charset="0"/>
                <a:cs typeface="Arial" charset="0"/>
              </a:rPr>
              <a:t>(</a:t>
            </a:r>
            <a:r>
              <a:rPr lang="en-US" dirty="0" err="1">
                <a:latin typeface="Arial" charset="0"/>
                <a:ea typeface="Arial" charset="0"/>
                <a:cs typeface="Arial" charset="0"/>
              </a:rPr>
              <a:t>json_data.</a:t>
            </a:r>
            <a:r>
              <a:rPr lang="en-US" b="1" dirty="0" err="1">
                <a:latin typeface="Arial" charset="0"/>
                <a:ea typeface="Arial" charset="0"/>
                <a:cs typeface="Arial" charset="0"/>
              </a:rPr>
              <a:t>right</a:t>
            </a:r>
            <a:r>
              <a:rPr lang="en-US" dirty="0">
                <a:latin typeface="Arial" charset="0"/>
                <a:ea typeface="Arial" charset="0"/>
                <a:cs typeface="Arial" charset="0"/>
              </a:rPr>
              <a:t>);</a:t>
            </a:r>
          </a:p>
          <a:p>
            <a:r>
              <a:rPr lang="en-US" dirty="0">
                <a:latin typeface="Arial" charset="0"/>
                <a:ea typeface="Arial" charset="0"/>
                <a:cs typeface="Arial" charset="0"/>
              </a:rPr>
              <a:t>        }</a:t>
            </a:r>
          </a:p>
          <a:p>
            <a:r>
              <a:rPr lang="en-US" dirty="0">
                <a:latin typeface="Arial" charset="0"/>
                <a:ea typeface="Arial" charset="0"/>
                <a:cs typeface="Arial" charset="0"/>
              </a:rPr>
              <a:t>    });</a:t>
            </a:r>
          </a:p>
          <a:p>
            <a:endParaRPr lang="en-US" b="1" dirty="0" smtClean="0">
              <a:latin typeface="Arial" charset="0"/>
              <a:ea typeface="Arial" charset="0"/>
              <a:cs typeface="Arial" charset="0"/>
            </a:endParaRPr>
          </a:p>
          <a:p>
            <a:r>
              <a:rPr lang="en-US" b="1" dirty="0" err="1" smtClean="0">
                <a:latin typeface="Arial" charset="0"/>
                <a:ea typeface="Arial" charset="0"/>
                <a:cs typeface="Arial" charset="0"/>
              </a:rPr>
              <a:t>ui.R</a:t>
            </a:r>
            <a:r>
              <a:rPr lang="en-US" b="1" dirty="0" smtClean="0">
                <a:latin typeface="Arial" charset="0"/>
                <a:ea typeface="Arial" charset="0"/>
                <a:cs typeface="Arial" charset="0"/>
              </a:rPr>
              <a:t>: </a:t>
            </a:r>
            <a:r>
              <a:rPr lang="en-US" dirty="0" err="1">
                <a:latin typeface="Arial" charset="0"/>
                <a:ea typeface="Arial" charset="0"/>
                <a:cs typeface="Arial" charset="0"/>
              </a:rPr>
              <a:t>tags$script</a:t>
            </a:r>
            <a:r>
              <a:rPr lang="en-US" dirty="0">
                <a:latin typeface="Arial" charset="0"/>
                <a:ea typeface="Arial" charset="0"/>
                <a:cs typeface="Arial" charset="0"/>
              </a:rPr>
              <a:t>(</a:t>
            </a:r>
            <a:r>
              <a:rPr lang="en-US" dirty="0" err="1">
                <a:latin typeface="Arial" charset="0"/>
                <a:ea typeface="Arial" charset="0"/>
                <a:cs typeface="Arial" charset="0"/>
              </a:rPr>
              <a:t>src</a:t>
            </a:r>
            <a:r>
              <a:rPr lang="en-US" dirty="0" smtClean="0">
                <a:latin typeface="Arial" charset="0"/>
                <a:ea typeface="Arial" charset="0"/>
                <a:cs typeface="Arial" charset="0"/>
              </a:rPr>
              <a:t>=”</a:t>
            </a:r>
            <a:r>
              <a:rPr lang="en-US" dirty="0" err="1" smtClean="0">
                <a:latin typeface="Arial" charset="0"/>
                <a:ea typeface="Arial" charset="0"/>
                <a:cs typeface="Arial" charset="0"/>
              </a:rPr>
              <a:t>main.js</a:t>
            </a:r>
            <a:r>
              <a:rPr lang="en-US" dirty="0" smtClean="0">
                <a:latin typeface="Arial" charset="0"/>
                <a:ea typeface="Arial" charset="0"/>
                <a:cs typeface="Arial" charset="0"/>
              </a:rPr>
              <a:t>")</a:t>
            </a:r>
            <a:endParaRPr lang="en-US" b="1" dirty="0">
              <a:latin typeface="Arial" charset="0"/>
              <a:ea typeface="Arial" charset="0"/>
              <a:cs typeface="Arial" charset="0"/>
            </a:endParaRPr>
          </a:p>
          <a:p>
            <a:endParaRPr lang="en-US" b="1" dirty="0">
              <a:latin typeface="Arial" charset="0"/>
              <a:ea typeface="Arial" charset="0"/>
              <a:cs typeface="Arial" charset="0"/>
            </a:endParaRPr>
          </a:p>
          <a:p>
            <a:endParaRPr lang="en-US" b="1" dirty="0">
              <a:latin typeface="Arial" charset="0"/>
              <a:ea typeface="Arial" charset="0"/>
              <a:cs typeface="Arial" charset="0"/>
            </a:endParaRPr>
          </a:p>
        </p:txBody>
      </p:sp>
      <p:sp>
        <p:nvSpPr>
          <p:cNvPr id="3" name="TextBox 2"/>
          <p:cNvSpPr txBox="1"/>
          <p:nvPr/>
        </p:nvSpPr>
        <p:spPr>
          <a:xfrm>
            <a:off x="411480" y="6416040"/>
            <a:ext cx="10728960" cy="307777"/>
          </a:xfrm>
          <a:prstGeom prst="rect">
            <a:avLst/>
          </a:prstGeom>
          <a:noFill/>
        </p:spPr>
        <p:txBody>
          <a:bodyPr wrap="square" rtlCol="0">
            <a:spAutoFit/>
          </a:bodyPr>
          <a:lstStyle/>
          <a:p>
            <a:pPr marL="285750" indent="-285750">
              <a:buFont typeface="Arial" charset="0"/>
              <a:buChar char="•"/>
            </a:pPr>
            <a:r>
              <a:rPr lang="en-US" sz="1400" dirty="0" smtClean="0">
                <a:hlinkClick r:id="rId3"/>
              </a:rPr>
              <a:t>http</a:t>
            </a:r>
            <a:r>
              <a:rPr lang="en-US" sz="1400" dirty="0">
                <a:hlinkClick r:id="rId3"/>
              </a:rPr>
              <a:t>://myinspirationinformation.com/visualisation/d3-js/integrating-d3-js-into-r-shiny</a:t>
            </a:r>
            <a:r>
              <a:rPr lang="en-US" sz="1400" dirty="0" smtClean="0">
                <a:hlinkClick r:id="rId3"/>
              </a:rPr>
              <a:t>/</a:t>
            </a:r>
            <a:endParaRPr lang="en-US" sz="1400" dirty="0" smtClean="0"/>
          </a:p>
        </p:txBody>
      </p:sp>
    </p:spTree>
    <p:extLst>
      <p:ext uri="{BB962C8B-B14F-4D97-AF65-F5344CB8AC3E}">
        <p14:creationId xmlns:p14="http://schemas.microsoft.com/office/powerpoint/2010/main" val="2551635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AD3A5E-45C2-4649-86CC-8FCF1B81E060}"/>
              </a:ext>
            </a:extLst>
          </p:cNvPr>
          <p:cNvSpPr>
            <a:spLocks noGrp="1"/>
          </p:cNvSpPr>
          <p:nvPr>
            <p:ph type="title"/>
          </p:nvPr>
        </p:nvSpPr>
        <p:spPr/>
        <p:txBody>
          <a:bodyPr/>
          <a:lstStyle/>
          <a:p>
            <a:r>
              <a:rPr lang="en-US" dirty="0" smtClean="0"/>
              <a:t>”final” product</a:t>
            </a:r>
            <a:endParaRPr lang="en-US" dirty="0"/>
          </a:p>
        </p:txBody>
      </p:sp>
      <p:pic>
        <p:nvPicPr>
          <p:cNvPr id="3" name="Picture 2">
            <a:extLst>
              <a:ext uri="{FF2B5EF4-FFF2-40B4-BE49-F238E27FC236}">
                <a16:creationId xmlns:a16="http://schemas.microsoft.com/office/drawing/2014/main" xmlns="" id="{044B9446-785C-4FB4-B2C9-D168A2EBAE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1" y="1843088"/>
            <a:ext cx="8322400" cy="4049712"/>
          </a:xfrm>
          <a:prstGeom prst="rect">
            <a:avLst/>
          </a:prstGeom>
          <a:ln>
            <a:solidFill>
              <a:schemeClr val="accent1"/>
            </a:solidFill>
          </a:ln>
        </p:spPr>
      </p:pic>
      <p:sp>
        <p:nvSpPr>
          <p:cNvPr id="4" name="TextBox 3"/>
          <p:cNvSpPr txBox="1"/>
          <p:nvPr/>
        </p:nvSpPr>
        <p:spPr>
          <a:xfrm>
            <a:off x="9401681" y="1882785"/>
            <a:ext cx="2286000" cy="3970318"/>
          </a:xfrm>
          <a:prstGeom prst="rect">
            <a:avLst/>
          </a:prstGeom>
          <a:noFill/>
        </p:spPr>
        <p:txBody>
          <a:bodyPr wrap="square" rtlCol="0">
            <a:spAutoFit/>
          </a:bodyPr>
          <a:lstStyle/>
          <a:p>
            <a:r>
              <a:rPr lang="en-US" b="1" u="sng" dirty="0" smtClean="0">
                <a:latin typeface="Arial" charset="0"/>
                <a:ea typeface="Arial" charset="0"/>
                <a:cs typeface="Arial" charset="0"/>
              </a:rPr>
              <a:t>Previously:</a:t>
            </a:r>
          </a:p>
          <a:p>
            <a:endParaRPr lang="en-US" dirty="0">
              <a:latin typeface="Arial" charset="0"/>
              <a:ea typeface="Arial" charset="0"/>
              <a:cs typeface="Arial" charset="0"/>
            </a:endParaRPr>
          </a:p>
          <a:p>
            <a:r>
              <a:rPr lang="en-US" dirty="0" smtClean="0">
                <a:latin typeface="Arial" charset="0"/>
                <a:ea typeface="Arial" charset="0"/>
                <a:cs typeface="Arial" charset="0"/>
              </a:rPr>
              <a:t>6 months and full team to identify problematic substance</a:t>
            </a:r>
          </a:p>
          <a:p>
            <a:endParaRPr lang="en-US" dirty="0">
              <a:latin typeface="Arial" charset="0"/>
              <a:ea typeface="Arial" charset="0"/>
              <a:cs typeface="Arial" charset="0"/>
            </a:endParaRPr>
          </a:p>
          <a:p>
            <a:endParaRPr lang="en-US" dirty="0" smtClean="0">
              <a:latin typeface="Arial" charset="0"/>
              <a:ea typeface="Arial" charset="0"/>
              <a:cs typeface="Arial" charset="0"/>
            </a:endParaRPr>
          </a:p>
          <a:p>
            <a:r>
              <a:rPr lang="en-US" b="1" u="sng" dirty="0" smtClean="0">
                <a:latin typeface="Arial" charset="0"/>
                <a:ea typeface="Arial" charset="0"/>
                <a:cs typeface="Arial" charset="0"/>
              </a:rPr>
              <a:t>Now</a:t>
            </a:r>
            <a:r>
              <a:rPr lang="en-US" b="1" dirty="0" smtClean="0">
                <a:latin typeface="Arial" charset="0"/>
                <a:ea typeface="Arial" charset="0"/>
                <a:cs typeface="Arial" charset="0"/>
              </a:rPr>
              <a:t>:</a:t>
            </a:r>
          </a:p>
          <a:p>
            <a:endParaRPr lang="en-US" dirty="0">
              <a:latin typeface="Arial" charset="0"/>
              <a:ea typeface="Arial" charset="0"/>
              <a:cs typeface="Arial" charset="0"/>
            </a:endParaRPr>
          </a:p>
          <a:p>
            <a:r>
              <a:rPr lang="en-US" dirty="0" smtClean="0">
                <a:latin typeface="Arial" charset="0"/>
                <a:ea typeface="Arial" charset="0"/>
                <a:cs typeface="Arial" charset="0"/>
              </a:rPr>
              <a:t>1-2 users and 1 day to identify problematic substance</a:t>
            </a:r>
            <a:endParaRPr lang="en-US" dirty="0">
              <a:latin typeface="Arial" charset="0"/>
              <a:ea typeface="Arial" charset="0"/>
              <a:cs typeface="Arial" charset="0"/>
            </a:endParaRPr>
          </a:p>
        </p:txBody>
      </p:sp>
    </p:spTree>
    <p:extLst>
      <p:ext uri="{BB962C8B-B14F-4D97-AF65-F5344CB8AC3E}">
        <p14:creationId xmlns:p14="http://schemas.microsoft.com/office/powerpoint/2010/main" val="28275037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06" y="448358"/>
            <a:ext cx="9994900" cy="921067"/>
          </a:xfrm>
        </p:spPr>
        <p:txBody>
          <a:bodyPr>
            <a:normAutofit fontScale="90000"/>
          </a:bodyPr>
          <a:lstStyle/>
          <a:p>
            <a:r>
              <a:rPr lang="en-US" dirty="0" smtClean="0"/>
              <a:t>Overview of </a:t>
            </a:r>
            <a:r>
              <a:rPr lang="en-US" smtClean="0"/>
              <a:t>rapid prototyping process if we were making donuts</a:t>
            </a:r>
            <a:endParaRPr lang="en-US" dirty="0"/>
          </a:p>
        </p:txBody>
      </p:sp>
      <p:pic>
        <p:nvPicPr>
          <p:cNvPr id="33" name="Picture 2" descr="http://christianhomekeeper.org/files/2010/03/bak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692" y="1750821"/>
            <a:ext cx="3099144" cy="207289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www.openhousechurch.org/wp-content/uploads/2015/02/taste-tes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1261" y="4562463"/>
            <a:ext cx="2706245" cy="197637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www.thatwhitepaperguy.com/wp-content/uploads/2014/07/crumple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944" y="1585491"/>
            <a:ext cx="1801962" cy="2468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http://www.sunridgevillage.co.za/system/images/BAhbBlsHOgZmSSIqMjAxNy8wMi8yMy8xNC8zMC8xMC82MTIvQnVpbGRJdDMuanBlZwY6BkVU/BuildIt3.jpe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28" r="21291"/>
          <a:stretch/>
        </p:blipFill>
        <p:spPr bwMode="auto">
          <a:xfrm>
            <a:off x="8569766" y="1939803"/>
            <a:ext cx="2049237" cy="1694927"/>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p:cNvSpPr/>
          <p:nvPr/>
        </p:nvSpPr>
        <p:spPr>
          <a:xfrm>
            <a:off x="4972038" y="2689290"/>
            <a:ext cx="889906" cy="261257"/>
          </a:xfrm>
          <a:prstGeom prst="rightArrow">
            <a:avLst/>
          </a:prstGeom>
          <a:solidFill>
            <a:srgbClr val="3FA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7598217" y="2689289"/>
            <a:ext cx="889906" cy="261257"/>
          </a:xfrm>
          <a:prstGeom prst="rightArrow">
            <a:avLst/>
          </a:prstGeom>
          <a:solidFill>
            <a:srgbClr val="3FA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5400000">
            <a:off x="9238550" y="3859935"/>
            <a:ext cx="711666" cy="261257"/>
          </a:xfrm>
          <a:prstGeom prst="rightArrow">
            <a:avLst/>
          </a:prstGeom>
          <a:solidFill>
            <a:srgbClr val="3FA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10800000">
            <a:off x="6968581" y="5819001"/>
            <a:ext cx="923925" cy="261257"/>
          </a:xfrm>
          <a:prstGeom prst="rightArrow">
            <a:avLst/>
          </a:prstGeom>
          <a:solidFill>
            <a:srgbClr val="3FA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6968581" y="5019483"/>
            <a:ext cx="923925" cy="261257"/>
          </a:xfrm>
          <a:prstGeom prst="rightArrow">
            <a:avLst/>
          </a:prstGeom>
          <a:solidFill>
            <a:srgbClr val="3FA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rot="10800000">
            <a:off x="3088301" y="5420019"/>
            <a:ext cx="923925" cy="261257"/>
          </a:xfrm>
          <a:prstGeom prst="rightArrow">
            <a:avLst/>
          </a:prstGeom>
          <a:solidFill>
            <a:srgbClr val="3FA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6" descr="https://images-na.ssl-images-amazon.com/images/I/41sV862z9KL._SL500_AC_SS350_.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0326" y="4523982"/>
            <a:ext cx="2053330" cy="205333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8" descr="https://www.countrystyle.com/wp-content/uploads/2017/01/mb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2744" y="4829437"/>
            <a:ext cx="2184239" cy="144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4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pic>
        <p:nvPicPr>
          <p:cNvPr id="4" name="Picture 3"/>
          <p:cNvPicPr>
            <a:picLocks noChangeAspect="1"/>
          </p:cNvPicPr>
          <p:nvPr/>
        </p:nvPicPr>
        <p:blipFill rotWithShape="1">
          <a:blip r:embed="rId2">
            <a:grayscl/>
          </a:blip>
          <a:srcRect b="22098"/>
          <a:stretch/>
        </p:blipFill>
        <p:spPr>
          <a:xfrm>
            <a:off x="5722509" y="4746804"/>
            <a:ext cx="1077945" cy="108602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grayscl/>
          </a:blip>
          <a:stretch>
            <a:fillRect/>
          </a:stretch>
        </p:blipFill>
        <p:spPr>
          <a:xfrm>
            <a:off x="4314795" y="4744529"/>
            <a:ext cx="1074980" cy="10749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4">
            <a:grayscl/>
          </a:blip>
          <a:stretch>
            <a:fillRect/>
          </a:stretch>
        </p:blipFill>
        <p:spPr>
          <a:xfrm>
            <a:off x="2983637" y="4757849"/>
            <a:ext cx="1074981" cy="107498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5">
            <a:grayscl/>
          </a:blip>
          <a:stretch>
            <a:fillRect/>
          </a:stretch>
        </p:blipFill>
        <p:spPr>
          <a:xfrm>
            <a:off x="9954457" y="4752892"/>
            <a:ext cx="1079938" cy="107993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9" name="TextBox 8"/>
          <p:cNvSpPr txBox="1"/>
          <p:nvPr/>
        </p:nvSpPr>
        <p:spPr>
          <a:xfrm>
            <a:off x="3037229" y="5920049"/>
            <a:ext cx="929003" cy="646331"/>
          </a:xfrm>
          <a:prstGeom prst="rect">
            <a:avLst/>
          </a:prstGeom>
          <a:noFill/>
        </p:spPr>
        <p:txBody>
          <a:bodyPr wrap="square" rtlCol="0">
            <a:spAutoFit/>
          </a:bodyPr>
          <a:lstStyle/>
          <a:p>
            <a:pPr algn="ctr"/>
            <a:r>
              <a:rPr lang="en-US" smtClean="0">
                <a:latin typeface="Arial" charset="0"/>
                <a:ea typeface="Arial" charset="0"/>
                <a:cs typeface="Arial" charset="0"/>
              </a:rPr>
              <a:t>Patrick </a:t>
            </a:r>
          </a:p>
          <a:p>
            <a:pPr algn="ctr"/>
            <a:r>
              <a:rPr lang="en-US" dirty="0" smtClean="0">
                <a:latin typeface="Arial" charset="0"/>
                <a:ea typeface="Arial" charset="0"/>
                <a:cs typeface="Arial" charset="0"/>
              </a:rPr>
              <a:t>Brophy</a:t>
            </a:r>
            <a:endParaRPr lang="en-US" dirty="0">
              <a:latin typeface="Arial" charset="0"/>
              <a:ea typeface="Arial" charset="0"/>
              <a:cs typeface="Arial" charset="0"/>
            </a:endParaRPr>
          </a:p>
        </p:txBody>
      </p:sp>
      <p:sp>
        <p:nvSpPr>
          <p:cNvPr id="10" name="TextBox 9"/>
          <p:cNvSpPr txBox="1"/>
          <p:nvPr/>
        </p:nvSpPr>
        <p:spPr>
          <a:xfrm>
            <a:off x="3969909" y="5917213"/>
            <a:ext cx="1752600" cy="646331"/>
          </a:xfrm>
          <a:prstGeom prst="rect">
            <a:avLst/>
          </a:prstGeom>
          <a:noFill/>
        </p:spPr>
        <p:txBody>
          <a:bodyPr wrap="square" rtlCol="0">
            <a:spAutoFit/>
          </a:bodyPr>
          <a:lstStyle/>
          <a:p>
            <a:pPr algn="ctr"/>
            <a:r>
              <a:rPr lang="en-US" smtClean="0">
                <a:latin typeface="Arial" charset="0"/>
                <a:ea typeface="Arial" charset="0"/>
                <a:cs typeface="Arial" charset="0"/>
              </a:rPr>
              <a:t>Daron </a:t>
            </a:r>
          </a:p>
          <a:p>
            <a:pPr algn="ctr"/>
            <a:r>
              <a:rPr lang="en-US" dirty="0" smtClean="0">
                <a:latin typeface="Arial" charset="0"/>
                <a:ea typeface="Arial" charset="0"/>
                <a:cs typeface="Arial" charset="0"/>
              </a:rPr>
              <a:t>Carlson</a:t>
            </a:r>
            <a:endParaRPr lang="en-US" dirty="0">
              <a:latin typeface="Arial" charset="0"/>
              <a:ea typeface="Arial" charset="0"/>
              <a:cs typeface="Arial" charset="0"/>
            </a:endParaRPr>
          </a:p>
        </p:txBody>
      </p:sp>
      <p:sp>
        <p:nvSpPr>
          <p:cNvPr id="11" name="TextBox 10"/>
          <p:cNvSpPr txBox="1"/>
          <p:nvPr/>
        </p:nvSpPr>
        <p:spPr>
          <a:xfrm>
            <a:off x="5565795" y="5922500"/>
            <a:ext cx="1391372" cy="646331"/>
          </a:xfrm>
          <a:prstGeom prst="rect">
            <a:avLst/>
          </a:prstGeom>
          <a:noFill/>
        </p:spPr>
        <p:txBody>
          <a:bodyPr wrap="square" rtlCol="0">
            <a:spAutoFit/>
          </a:bodyPr>
          <a:lstStyle/>
          <a:p>
            <a:pPr algn="ctr"/>
            <a:r>
              <a:rPr lang="en-US" smtClean="0">
                <a:latin typeface="Arial" charset="0"/>
                <a:ea typeface="Arial" charset="0"/>
                <a:cs typeface="Arial" charset="0"/>
              </a:rPr>
              <a:t>Mike </a:t>
            </a:r>
          </a:p>
          <a:p>
            <a:pPr algn="ctr"/>
            <a:r>
              <a:rPr lang="en-US" dirty="0" smtClean="0">
                <a:latin typeface="Arial" charset="0"/>
                <a:ea typeface="Arial" charset="0"/>
                <a:cs typeface="Arial" charset="0"/>
              </a:rPr>
              <a:t>Fitzpatrick</a:t>
            </a:r>
            <a:endParaRPr lang="en-US" dirty="0">
              <a:latin typeface="Arial" charset="0"/>
              <a:ea typeface="Arial" charset="0"/>
              <a:cs typeface="Arial" charset="0"/>
            </a:endParaRPr>
          </a:p>
        </p:txBody>
      </p:sp>
      <p:sp>
        <p:nvSpPr>
          <p:cNvPr id="12" name="TextBox 11"/>
          <p:cNvSpPr txBox="1"/>
          <p:nvPr/>
        </p:nvSpPr>
        <p:spPr>
          <a:xfrm>
            <a:off x="9915681" y="5917213"/>
            <a:ext cx="1157489" cy="646331"/>
          </a:xfrm>
          <a:prstGeom prst="rect">
            <a:avLst/>
          </a:prstGeom>
          <a:noFill/>
        </p:spPr>
        <p:txBody>
          <a:bodyPr wrap="square" rtlCol="0">
            <a:spAutoFit/>
          </a:bodyPr>
          <a:lstStyle/>
          <a:p>
            <a:pPr algn="ctr"/>
            <a:r>
              <a:rPr lang="en-US" smtClean="0">
                <a:latin typeface="Arial" charset="0"/>
                <a:ea typeface="Arial" charset="0"/>
                <a:cs typeface="Arial" charset="0"/>
              </a:rPr>
              <a:t>Roland </a:t>
            </a:r>
          </a:p>
          <a:p>
            <a:pPr algn="ctr"/>
            <a:r>
              <a:rPr lang="en-US" dirty="0" smtClean="0">
                <a:latin typeface="Arial" charset="0"/>
                <a:ea typeface="Arial" charset="0"/>
                <a:cs typeface="Arial" charset="0"/>
              </a:rPr>
              <a:t>Zhou</a:t>
            </a:r>
            <a:endParaRPr lang="en-US" dirty="0">
              <a:latin typeface="Arial" charset="0"/>
              <a:ea typeface="Arial" charset="0"/>
              <a:cs typeface="Arial" charset="0"/>
            </a:endParaRP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619886" y="4756203"/>
            <a:ext cx="1076628" cy="107662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4" name="TextBox 13"/>
          <p:cNvSpPr txBox="1"/>
          <p:nvPr/>
        </p:nvSpPr>
        <p:spPr>
          <a:xfrm>
            <a:off x="1313259" y="5917213"/>
            <a:ext cx="1572929" cy="646331"/>
          </a:xfrm>
          <a:prstGeom prst="rect">
            <a:avLst/>
          </a:prstGeom>
          <a:noFill/>
        </p:spPr>
        <p:txBody>
          <a:bodyPr wrap="square" rtlCol="0">
            <a:spAutoFit/>
          </a:bodyPr>
          <a:lstStyle/>
          <a:p>
            <a:pPr algn="ctr"/>
            <a:r>
              <a:rPr lang="en-US" smtClean="0">
                <a:latin typeface="Arial" charset="0"/>
                <a:ea typeface="Arial" charset="0"/>
                <a:cs typeface="Arial" charset="0"/>
              </a:rPr>
              <a:t>Olivia </a:t>
            </a:r>
          </a:p>
          <a:p>
            <a:pPr algn="ctr"/>
            <a:r>
              <a:rPr lang="en-US" dirty="0" err="1" smtClean="0">
                <a:latin typeface="Arial" charset="0"/>
                <a:ea typeface="Arial" charset="0"/>
                <a:cs typeface="Arial" charset="0"/>
              </a:rPr>
              <a:t>Brode</a:t>
            </a:r>
            <a:r>
              <a:rPr lang="en-US" dirty="0" smtClean="0">
                <a:latin typeface="Arial" charset="0"/>
                <a:ea typeface="Arial" charset="0"/>
                <a:cs typeface="Arial" charset="0"/>
              </a:rPr>
              <a:t>-Roger</a:t>
            </a:r>
            <a:endParaRPr lang="en-US" dirty="0">
              <a:latin typeface="Arial" charset="0"/>
              <a:ea typeface="Arial" charset="0"/>
              <a:cs typeface="Arial" charset="0"/>
            </a:endParaRPr>
          </a:p>
        </p:txBody>
      </p:sp>
      <p:pic>
        <p:nvPicPr>
          <p:cNvPr id="15" name="Picture 14"/>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7128831" y="4744529"/>
            <a:ext cx="1068283" cy="1068283"/>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p:cNvSpPr txBox="1"/>
          <p:nvPr/>
        </p:nvSpPr>
        <p:spPr>
          <a:xfrm>
            <a:off x="6927857" y="5917930"/>
            <a:ext cx="1470230" cy="1477328"/>
          </a:xfrm>
          <a:prstGeom prst="rect">
            <a:avLst/>
          </a:prstGeom>
          <a:noFill/>
        </p:spPr>
        <p:txBody>
          <a:bodyPr wrap="square" rtlCol="0">
            <a:spAutoFit/>
          </a:bodyPr>
          <a:lstStyle/>
          <a:p>
            <a:pPr algn="ctr" fontAlgn="base"/>
            <a:r>
              <a:rPr lang="en-US">
                <a:latin typeface="Arial" charset="0"/>
                <a:ea typeface="Arial" charset="0"/>
                <a:cs typeface="Arial" charset="0"/>
              </a:rPr>
              <a:t>Rajesh </a:t>
            </a:r>
            <a:endParaRPr lang="en-US" smtClean="0">
              <a:latin typeface="Arial" charset="0"/>
              <a:ea typeface="Arial" charset="0"/>
              <a:cs typeface="Arial" charset="0"/>
            </a:endParaRPr>
          </a:p>
          <a:p>
            <a:pPr algn="ctr" fontAlgn="base"/>
            <a:r>
              <a:rPr lang="en-US" dirty="0" err="1" smtClean="0">
                <a:latin typeface="Arial" charset="0"/>
                <a:ea typeface="Arial" charset="0"/>
                <a:cs typeface="Arial" charset="0"/>
              </a:rPr>
              <a:t>Mikkilineni</a:t>
            </a:r>
            <a:endParaRPr lang="en-US" dirty="0">
              <a:latin typeface="Arial" charset="0"/>
              <a:ea typeface="Arial" charset="0"/>
              <a:cs typeface="Arial" charset="0"/>
            </a:endParaRPr>
          </a:p>
          <a:p>
            <a:pPr algn="ctr" fontAlgn="base"/>
            <a:r>
              <a:rPr lang="en-US" dirty="0">
                <a:latin typeface="Arial" charset="0"/>
                <a:ea typeface="Arial" charset="0"/>
                <a:cs typeface="Arial" charset="0"/>
              </a:rPr>
              <a:t/>
            </a:r>
            <a:br>
              <a:rPr lang="en-US" dirty="0">
                <a:latin typeface="Arial" charset="0"/>
                <a:ea typeface="Arial" charset="0"/>
                <a:cs typeface="Arial" charset="0"/>
              </a:rPr>
            </a:br>
            <a:endParaRPr lang="en-US" dirty="0">
              <a:latin typeface="Arial" charset="0"/>
              <a:ea typeface="Arial" charset="0"/>
              <a:cs typeface="Arial" charset="0"/>
            </a:endParaRPr>
          </a:p>
          <a:p>
            <a:pPr algn="ctr"/>
            <a:endParaRPr lang="en-US" dirty="0">
              <a:latin typeface="Arial" charset="0"/>
              <a:ea typeface="Arial" charset="0"/>
              <a:cs typeface="Arial" charset="0"/>
            </a:endParaRPr>
          </a:p>
        </p:txBody>
      </p:sp>
      <p:pic>
        <p:nvPicPr>
          <p:cNvPr id="18" name="Picture 17"/>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8543778" y="4736052"/>
            <a:ext cx="1041339" cy="107537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9" name="TextBox 18"/>
          <p:cNvSpPr txBox="1"/>
          <p:nvPr/>
        </p:nvSpPr>
        <p:spPr>
          <a:xfrm>
            <a:off x="8492123" y="5917213"/>
            <a:ext cx="1144651" cy="646331"/>
          </a:xfrm>
          <a:prstGeom prst="rect">
            <a:avLst/>
          </a:prstGeom>
          <a:noFill/>
        </p:spPr>
        <p:txBody>
          <a:bodyPr wrap="square" rtlCol="0">
            <a:spAutoFit/>
          </a:bodyPr>
          <a:lstStyle/>
          <a:p>
            <a:pPr algn="ctr"/>
            <a:r>
              <a:rPr lang="en-US" smtClean="0">
                <a:latin typeface="Arial" charset="0"/>
                <a:ea typeface="Arial" charset="0"/>
                <a:cs typeface="Arial" charset="0"/>
              </a:rPr>
              <a:t>Jason </a:t>
            </a:r>
          </a:p>
          <a:p>
            <a:pPr algn="ctr"/>
            <a:r>
              <a:rPr lang="en-US" dirty="0" err="1" smtClean="0">
                <a:latin typeface="Arial" charset="0"/>
                <a:ea typeface="Arial" charset="0"/>
                <a:cs typeface="Arial" charset="0"/>
              </a:rPr>
              <a:t>Tetrault</a:t>
            </a:r>
            <a:endParaRPr lang="en-US" dirty="0">
              <a:latin typeface="Arial" charset="0"/>
              <a:ea typeface="Arial" charset="0"/>
              <a:cs typeface="Arial" charset="0"/>
            </a:endParaRPr>
          </a:p>
        </p:txBody>
      </p:sp>
    </p:spTree>
    <p:extLst>
      <p:ext uri="{BB962C8B-B14F-4D97-AF65-F5344CB8AC3E}">
        <p14:creationId xmlns:p14="http://schemas.microsoft.com/office/powerpoint/2010/main" val="2109039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7CA566-D064-4AE9-85A4-23A3A9BE86B4}"/>
              </a:ext>
            </a:extLst>
          </p:cNvPr>
          <p:cNvSpPr>
            <a:spLocks noGrp="1"/>
          </p:cNvSpPr>
          <p:nvPr>
            <p:ph type="title"/>
          </p:nvPr>
        </p:nvSpPr>
        <p:spPr>
          <a:xfrm>
            <a:off x="1358900" y="769620"/>
            <a:ext cx="9994900" cy="921067"/>
          </a:xfrm>
        </p:spPr>
        <p:txBody>
          <a:bodyPr/>
          <a:lstStyle/>
          <a:p>
            <a:r>
              <a:rPr lang="en-US" dirty="0"/>
              <a:t>humans are not fortune tellers</a:t>
            </a:r>
          </a:p>
        </p:txBody>
      </p:sp>
      <p:pic>
        <p:nvPicPr>
          <p:cNvPr id="4" name="Picture 2" descr="https://www.cssdesignawards.com/cdasites/2017/201708/20170829224943.jpg">
            <a:extLst>
              <a:ext uri="{FF2B5EF4-FFF2-40B4-BE49-F238E27FC236}">
                <a16:creationId xmlns:a16="http://schemas.microsoft.com/office/drawing/2014/main" xmlns="" id="{3D3988B1-ECA1-4543-BEAC-23BD62CEC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64" t="-56" r="8371" b="4439"/>
          <a:stretch/>
        </p:blipFill>
        <p:spPr bwMode="auto">
          <a:xfrm>
            <a:off x="1499356" y="1729657"/>
            <a:ext cx="5951023" cy="4358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64DAD37B-53D9-49A0-A88F-3A32A8F6294E}"/>
              </a:ext>
            </a:extLst>
          </p:cNvPr>
          <p:cNvSpPr txBox="1"/>
          <p:nvPr/>
        </p:nvSpPr>
        <p:spPr>
          <a:xfrm>
            <a:off x="4057450" y="4835999"/>
            <a:ext cx="1060315" cy="646331"/>
          </a:xfrm>
          <a:prstGeom prst="rect">
            <a:avLst/>
          </a:prstGeom>
          <a:noFill/>
        </p:spPr>
        <p:txBody>
          <a:bodyPr wrap="square" rtlCol="0">
            <a:spAutoFit/>
          </a:bodyPr>
          <a:lstStyle/>
          <a:p>
            <a:pPr algn="ctr"/>
            <a:r>
              <a:rPr lang="en-US" dirty="0"/>
              <a:t>Missing Data</a:t>
            </a:r>
          </a:p>
        </p:txBody>
      </p:sp>
      <p:sp>
        <p:nvSpPr>
          <p:cNvPr id="7" name="TextBox 6">
            <a:extLst>
              <a:ext uri="{FF2B5EF4-FFF2-40B4-BE49-F238E27FC236}">
                <a16:creationId xmlns:a16="http://schemas.microsoft.com/office/drawing/2014/main" xmlns="" id="{FEE160AF-1E10-4BE9-8BFE-6FB02EB42BEF}"/>
              </a:ext>
            </a:extLst>
          </p:cNvPr>
          <p:cNvSpPr txBox="1"/>
          <p:nvPr/>
        </p:nvSpPr>
        <p:spPr>
          <a:xfrm>
            <a:off x="4165703" y="4992327"/>
            <a:ext cx="1159497" cy="369332"/>
          </a:xfrm>
          <a:prstGeom prst="rect">
            <a:avLst/>
          </a:prstGeom>
          <a:noFill/>
        </p:spPr>
        <p:txBody>
          <a:bodyPr wrap="square" rtlCol="0">
            <a:spAutoFit/>
          </a:bodyPr>
          <a:lstStyle/>
          <a:p>
            <a:r>
              <a:rPr lang="en-US" dirty="0"/>
              <a:t>Outliers</a:t>
            </a:r>
          </a:p>
        </p:txBody>
      </p:sp>
      <p:sp>
        <p:nvSpPr>
          <p:cNvPr id="8" name="TextBox 7">
            <a:extLst>
              <a:ext uri="{FF2B5EF4-FFF2-40B4-BE49-F238E27FC236}">
                <a16:creationId xmlns:a16="http://schemas.microsoft.com/office/drawing/2014/main" xmlns="" id="{AD59D95F-8C94-4287-A081-FD82D3046E25}"/>
              </a:ext>
            </a:extLst>
          </p:cNvPr>
          <p:cNvSpPr txBox="1"/>
          <p:nvPr/>
        </p:nvSpPr>
        <p:spPr>
          <a:xfrm>
            <a:off x="3930724" y="4992327"/>
            <a:ext cx="1478152" cy="369332"/>
          </a:xfrm>
          <a:prstGeom prst="rect">
            <a:avLst/>
          </a:prstGeom>
          <a:noFill/>
        </p:spPr>
        <p:txBody>
          <a:bodyPr wrap="square" rtlCol="0">
            <a:spAutoFit/>
          </a:bodyPr>
          <a:lstStyle/>
          <a:p>
            <a:r>
              <a:rPr lang="en-US" dirty="0"/>
              <a:t>Nonlinearity</a:t>
            </a:r>
          </a:p>
        </p:txBody>
      </p:sp>
      <p:sp>
        <p:nvSpPr>
          <p:cNvPr id="9" name="TextBox 8">
            <a:extLst>
              <a:ext uri="{FF2B5EF4-FFF2-40B4-BE49-F238E27FC236}">
                <a16:creationId xmlns:a16="http://schemas.microsoft.com/office/drawing/2014/main" xmlns="" id="{5D73EF59-5192-49FD-A8E4-09AFDF83500B}"/>
              </a:ext>
            </a:extLst>
          </p:cNvPr>
          <p:cNvSpPr txBox="1"/>
          <p:nvPr/>
        </p:nvSpPr>
        <p:spPr>
          <a:xfrm>
            <a:off x="4006375" y="5035634"/>
            <a:ext cx="1478152" cy="369332"/>
          </a:xfrm>
          <a:prstGeom prst="rect">
            <a:avLst/>
          </a:prstGeom>
          <a:noFill/>
        </p:spPr>
        <p:txBody>
          <a:bodyPr wrap="square" rtlCol="0">
            <a:spAutoFit/>
          </a:bodyPr>
          <a:lstStyle/>
          <a:p>
            <a:r>
              <a:rPr lang="en-US" dirty="0"/>
              <a:t>Collinearity</a:t>
            </a:r>
          </a:p>
        </p:txBody>
      </p:sp>
      <p:sp>
        <p:nvSpPr>
          <p:cNvPr id="10" name="TextBox 9">
            <a:extLst>
              <a:ext uri="{FF2B5EF4-FFF2-40B4-BE49-F238E27FC236}">
                <a16:creationId xmlns:a16="http://schemas.microsoft.com/office/drawing/2014/main" xmlns="" id="{C903B722-3CDB-4C01-B7DF-AF992EA1BAC8}"/>
              </a:ext>
            </a:extLst>
          </p:cNvPr>
          <p:cNvSpPr txBox="1"/>
          <p:nvPr/>
        </p:nvSpPr>
        <p:spPr>
          <a:xfrm>
            <a:off x="3925963" y="4897134"/>
            <a:ext cx="1399237" cy="923330"/>
          </a:xfrm>
          <a:prstGeom prst="rect">
            <a:avLst/>
          </a:prstGeom>
          <a:noFill/>
        </p:spPr>
        <p:txBody>
          <a:bodyPr wrap="square" rtlCol="0">
            <a:spAutoFit/>
          </a:bodyPr>
          <a:lstStyle/>
          <a:p>
            <a:r>
              <a:rPr lang="en-US" dirty="0">
                <a:latin typeface="Arial" charset="0"/>
                <a:ea typeface="Arial" charset="0"/>
                <a:cs typeface="Arial" charset="0"/>
              </a:rPr>
              <a:t>Delimiters!!1 </a:t>
            </a:r>
          </a:p>
          <a:p>
            <a:pPr algn="ctr"/>
            <a:r>
              <a:rPr lang="en-US" dirty="0">
                <a:latin typeface="Arial" charset="0"/>
                <a:ea typeface="Arial" charset="0"/>
                <a:cs typeface="Arial" charset="0"/>
              </a:rPr>
              <a:t>\t;||</a:t>
            </a:r>
          </a:p>
        </p:txBody>
      </p:sp>
      <p:sp>
        <p:nvSpPr>
          <p:cNvPr id="11" name="Thought Bubble: Cloud 10">
            <a:extLst>
              <a:ext uri="{FF2B5EF4-FFF2-40B4-BE49-F238E27FC236}">
                <a16:creationId xmlns:a16="http://schemas.microsoft.com/office/drawing/2014/main" xmlns="" id="{2903F7DD-8F7B-4188-9494-D680322A3B25}"/>
              </a:ext>
            </a:extLst>
          </p:cNvPr>
          <p:cNvSpPr/>
          <p:nvPr/>
        </p:nvSpPr>
        <p:spPr>
          <a:xfrm>
            <a:off x="7013782" y="1828799"/>
            <a:ext cx="3678862" cy="2321959"/>
          </a:xfrm>
          <a:prstGeom prst="cloudCallout">
            <a:avLst>
              <a:gd name="adj1" fmla="val -91664"/>
              <a:gd name="adj2" fmla="val -6870"/>
            </a:avLst>
          </a:prstGeom>
          <a:solidFill>
            <a:srgbClr val="3FA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Hebrew" charset="-79"/>
                <a:ea typeface="Arial Hebrew" charset="-79"/>
                <a:cs typeface="Arial Hebrew" charset="-79"/>
              </a:rPr>
              <a:t>Of course I knew there wouldn’t be enough data in Oglala Lakota County when I wrote the 25 page requirements doc!</a:t>
            </a:r>
          </a:p>
        </p:txBody>
      </p:sp>
    </p:spTree>
    <p:extLst>
      <p:ext uri="{BB962C8B-B14F-4D97-AF65-F5344CB8AC3E}">
        <p14:creationId xmlns:p14="http://schemas.microsoft.com/office/powerpoint/2010/main" val="320563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1"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grpId="0" nodeType="clickEffect">
                                  <p:stCondLst>
                                    <p:cond delay="0"/>
                                  </p:stCondLst>
                                  <p:childTnLst>
                                    <p:animEffect transition="out" filter="fade">
                                      <p:cBhvr>
                                        <p:cTn id="23" dur="1000"/>
                                        <p:tgtEl>
                                          <p:spTgt spid="7"/>
                                        </p:tgtEl>
                                      </p:cBhvr>
                                    </p:animEffect>
                                    <p:anim calcmode="lin" valueType="num">
                                      <p:cBhvr>
                                        <p:cTn id="24" dur="1000"/>
                                        <p:tgtEl>
                                          <p:spTgt spid="7"/>
                                        </p:tgtEl>
                                        <p:attrNameLst>
                                          <p:attrName>ppt_x</p:attrName>
                                        </p:attrNameLst>
                                      </p:cBhvr>
                                      <p:tavLst>
                                        <p:tav tm="0">
                                          <p:val>
                                            <p:strVal val="ppt_x"/>
                                          </p:val>
                                        </p:tav>
                                        <p:tav tm="100000">
                                          <p:val>
                                            <p:strVal val="ppt_x"/>
                                          </p:val>
                                        </p:tav>
                                      </p:tavLst>
                                    </p:anim>
                                    <p:anim calcmode="lin" valueType="num">
                                      <p:cBhvr>
                                        <p:cTn id="25" dur="1000"/>
                                        <p:tgtEl>
                                          <p:spTgt spid="7"/>
                                        </p:tgtEl>
                                        <p:attrNameLst>
                                          <p:attrName>ppt_y</p:attrName>
                                        </p:attrNameLst>
                                      </p:cBhvr>
                                      <p:tavLst>
                                        <p:tav tm="0">
                                          <p:val>
                                            <p:strVal val="ppt_y"/>
                                          </p:val>
                                        </p:tav>
                                        <p:tav tm="100000">
                                          <p:val>
                                            <p:strVal val="ppt_y+.1"/>
                                          </p:val>
                                        </p:tav>
                                      </p:tavLst>
                                    </p:anim>
                                    <p:set>
                                      <p:cBhvr>
                                        <p:cTn id="26" dur="1" fill="hold">
                                          <p:stCondLst>
                                            <p:cond delay="9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1"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inVertic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6" presetClass="exit" presetSubtype="0" fill="hold" grpId="1" nodeType="clickEffect">
                                  <p:stCondLst>
                                    <p:cond delay="0"/>
                                  </p:stCondLst>
                                  <p:childTnLst>
                                    <p:animEffect transition="out" filter="wipe(down)">
                                      <p:cBhvr>
                                        <p:cTn id="58" dur="180" accel="50000">
                                          <p:stCondLst>
                                            <p:cond delay="1820"/>
                                          </p:stCondLst>
                                        </p:cTn>
                                        <p:tgtEl>
                                          <p:spTgt spid="10"/>
                                        </p:tgtEl>
                                      </p:cBhvr>
                                    </p:animEffect>
                                    <p:anim calcmode="lin" valueType="num">
                                      <p:cBhvr>
                                        <p:cTn id="59" dur="1822" tmFilter="0,0; 0.14,0.31; 0.43,0.73; 0.71,0.91; 1.0,1.0">
                                          <p:stCondLst>
                                            <p:cond delay="0"/>
                                          </p:stCondLst>
                                        </p:cTn>
                                        <p:tgtEl>
                                          <p:spTgt spid="10"/>
                                        </p:tgtEl>
                                        <p:attrNameLst>
                                          <p:attrName>ppt_x</p:attrName>
                                        </p:attrNameLst>
                                      </p:cBhvr>
                                      <p:tavLst>
                                        <p:tav tm="0">
                                          <p:val>
                                            <p:strVal val="ppt_x"/>
                                          </p:val>
                                        </p:tav>
                                        <p:tav tm="100000">
                                          <p:val>
                                            <p:strVal val="#ppt_x+0.25"/>
                                          </p:val>
                                        </p:tav>
                                      </p:tavLst>
                                    </p:anim>
                                    <p:anim calcmode="lin" valueType="num">
                                      <p:cBhvr>
                                        <p:cTn id="60" dur="178">
                                          <p:stCondLst>
                                            <p:cond delay="1822"/>
                                          </p:stCondLst>
                                        </p:cTn>
                                        <p:tgtEl>
                                          <p:spTgt spid="10"/>
                                        </p:tgtEl>
                                        <p:attrNameLst>
                                          <p:attrName>ppt_x</p:attrName>
                                        </p:attrNameLst>
                                      </p:cBhvr>
                                      <p:tavLst>
                                        <p:tav tm="0">
                                          <p:val>
                                            <p:strVal val="ppt_x"/>
                                          </p:val>
                                        </p:tav>
                                        <p:tav tm="100000">
                                          <p:val>
                                            <p:strVal val="ppt_x"/>
                                          </p:val>
                                        </p:tav>
                                      </p:tavLst>
                                    </p:anim>
                                    <p:anim calcmode="lin" valueType="num">
                                      <p:cBhvr>
                                        <p:cTn id="61" dur="664" tmFilter="0.0,0.0;0.25,0.07;0.50,0.2;0.75,0.467;1.0,1.0">
                                          <p:stCondLst>
                                            <p:cond delay="0"/>
                                          </p:stCondLst>
                                        </p:cTn>
                                        <p:tgtEl>
                                          <p:spTgt spid="10"/>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62" dur="664" tmFilter="0, 0; 0.125,0.2665; 0.25,0.4; 0.375,0.465; 0.5,0.5;  0.625,0.535; 0.75,0.6; 0.875,0.7335; 1,1">
                                          <p:stCondLst>
                                            <p:cond delay="664"/>
                                          </p:stCondLst>
                                        </p:cTn>
                                        <p:tgtEl>
                                          <p:spTgt spid="10"/>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63" dur="332" tmFilter="0, 0; 0.125,0.2665; 0.25,0.4; 0.375,0.465; 0.5,0.5;  0.625,0.535; 0.75,0.6; 0.875,0.7335; 1,1">
                                          <p:stCondLst>
                                            <p:cond delay="1324"/>
                                          </p:stCondLst>
                                        </p:cTn>
                                        <p:tgtEl>
                                          <p:spTgt spid="10"/>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64" dur="164" tmFilter="0, 0; 0.125,0.2665; 0.25,0.4; 0.375,0.465; 0.5,0.5;  0.625,0.535; 0.75,0.6; 0.875,0.7335; 1,1">
                                          <p:stCondLst>
                                            <p:cond delay="1656"/>
                                          </p:stCondLst>
                                        </p:cTn>
                                        <p:tgtEl>
                                          <p:spTgt spid="10"/>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65" dur="180" accel="50000">
                                          <p:stCondLst>
                                            <p:cond delay="1820"/>
                                          </p:stCondLst>
                                        </p:cTn>
                                        <p:tgtEl>
                                          <p:spTgt spid="10"/>
                                        </p:tgtEl>
                                        <p:attrNameLst>
                                          <p:attrName>ppt_y</p:attrName>
                                        </p:attrNameLst>
                                      </p:cBhvr>
                                      <p:tavLst>
                                        <p:tav tm="0">
                                          <p:val>
                                            <p:strVal val="ppt_y"/>
                                          </p:val>
                                        </p:tav>
                                        <p:tav tm="100000">
                                          <p:val>
                                            <p:strVal val="ppt_y+ppt_h"/>
                                          </p:val>
                                        </p:tav>
                                      </p:tavLst>
                                    </p:anim>
                                    <p:animScale>
                                      <p:cBhvr>
                                        <p:cTn id="66" dur="26">
                                          <p:stCondLst>
                                            <p:cond delay="620"/>
                                          </p:stCondLst>
                                        </p:cTn>
                                        <p:tgtEl>
                                          <p:spTgt spid="10"/>
                                        </p:tgtEl>
                                      </p:cBhvr>
                                      <p:to x="100000" y="60000"/>
                                    </p:animScale>
                                    <p:animScale>
                                      <p:cBhvr>
                                        <p:cTn id="67" dur="166" decel="50000">
                                          <p:stCondLst>
                                            <p:cond delay="646"/>
                                          </p:stCondLst>
                                        </p:cTn>
                                        <p:tgtEl>
                                          <p:spTgt spid="10"/>
                                        </p:tgtEl>
                                      </p:cBhvr>
                                      <p:to x="100000" y="100000"/>
                                    </p:animScale>
                                    <p:animScale>
                                      <p:cBhvr>
                                        <p:cTn id="68" dur="26">
                                          <p:stCondLst>
                                            <p:cond delay="1312"/>
                                          </p:stCondLst>
                                        </p:cTn>
                                        <p:tgtEl>
                                          <p:spTgt spid="10"/>
                                        </p:tgtEl>
                                      </p:cBhvr>
                                      <p:to x="100000" y="80000"/>
                                    </p:animScale>
                                    <p:animScale>
                                      <p:cBhvr>
                                        <p:cTn id="69" dur="166" decel="50000">
                                          <p:stCondLst>
                                            <p:cond delay="1338"/>
                                          </p:stCondLst>
                                        </p:cTn>
                                        <p:tgtEl>
                                          <p:spTgt spid="10"/>
                                        </p:tgtEl>
                                      </p:cBhvr>
                                      <p:to x="100000" y="100000"/>
                                    </p:animScale>
                                    <p:animScale>
                                      <p:cBhvr>
                                        <p:cTn id="70" dur="26">
                                          <p:stCondLst>
                                            <p:cond delay="1642"/>
                                          </p:stCondLst>
                                        </p:cTn>
                                        <p:tgtEl>
                                          <p:spTgt spid="10"/>
                                        </p:tgtEl>
                                      </p:cBhvr>
                                      <p:to x="100000" y="90000"/>
                                    </p:animScale>
                                    <p:animScale>
                                      <p:cBhvr>
                                        <p:cTn id="71" dur="166" decel="50000">
                                          <p:stCondLst>
                                            <p:cond delay="1668"/>
                                          </p:stCondLst>
                                        </p:cTn>
                                        <p:tgtEl>
                                          <p:spTgt spid="10"/>
                                        </p:tgtEl>
                                      </p:cBhvr>
                                      <p:to x="100000" y="100000"/>
                                    </p:animScale>
                                    <p:animScale>
                                      <p:cBhvr>
                                        <p:cTn id="72" dur="26">
                                          <p:stCondLst>
                                            <p:cond delay="1808"/>
                                          </p:stCondLst>
                                        </p:cTn>
                                        <p:tgtEl>
                                          <p:spTgt spid="10"/>
                                        </p:tgtEl>
                                      </p:cBhvr>
                                      <p:to x="100000" y="95000"/>
                                    </p:animScale>
                                    <p:animScale>
                                      <p:cBhvr>
                                        <p:cTn id="73" dur="166" decel="50000">
                                          <p:stCondLst>
                                            <p:cond delay="1834"/>
                                          </p:stCondLst>
                                        </p:cTn>
                                        <p:tgtEl>
                                          <p:spTgt spid="10"/>
                                        </p:tgtEl>
                                      </p:cBhvr>
                                      <p:to x="100000" y="100000"/>
                                    </p:animScale>
                                    <p:set>
                                      <p:cBhvr>
                                        <p:cTn id="74"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P spid="8" grpId="1"/>
      <p:bldP spid="9" grpId="0"/>
      <p:bldP spid="9" grpId="1"/>
      <p:bldP spid="10" grpId="0"/>
      <p:bldP spid="10" grpId="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4DCF67-947F-402C-97EE-B61E58EB6C32}"/>
              </a:ext>
            </a:extLst>
          </p:cNvPr>
          <p:cNvSpPr>
            <a:spLocks noGrp="1"/>
          </p:cNvSpPr>
          <p:nvPr>
            <p:ph type="title"/>
          </p:nvPr>
        </p:nvSpPr>
        <p:spPr/>
        <p:txBody>
          <a:bodyPr/>
          <a:lstStyle/>
          <a:p>
            <a:r>
              <a:rPr lang="en-US" dirty="0" smtClean="0"/>
              <a:t>We’re not building </a:t>
            </a:r>
            <a:r>
              <a:rPr lang="en-US" dirty="0" err="1" smtClean="0"/>
              <a:t>aston</a:t>
            </a:r>
            <a:r>
              <a:rPr lang="en-US" dirty="0" smtClean="0"/>
              <a:t> martins</a:t>
            </a:r>
            <a:endParaRPr lang="en-US" dirty="0"/>
          </a:p>
        </p:txBody>
      </p:sp>
      <p:pic>
        <p:nvPicPr>
          <p:cNvPr id="7" name="Picture 6" descr="https://www.quality-control-plan.com/wp-content/uploads/2015/07/projects-take-on-a-life-of-their-own-orig.jpg">
            <a:extLst>
              <a:ext uri="{FF2B5EF4-FFF2-40B4-BE49-F238E27FC236}">
                <a16:creationId xmlns:a16="http://schemas.microsoft.com/office/drawing/2014/main" xmlns="" id="{8E5ADE41-EAB7-446B-B9D7-05ED985DC0D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36189" y="2288336"/>
            <a:ext cx="3790950" cy="28194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2096" y="6211669"/>
            <a:ext cx="7284903" cy="369332"/>
          </a:xfrm>
          <a:prstGeom prst="rect">
            <a:avLst/>
          </a:prstGeom>
        </p:spPr>
        <p:txBody>
          <a:bodyPr wrap="square">
            <a:spAutoFit/>
          </a:bodyPr>
          <a:lstStyle/>
          <a:p>
            <a:pPr fontAlgn="base"/>
            <a:r>
              <a:rPr lang="en-US" i="1" dirty="0" smtClean="0">
                <a:latin typeface="Arial" charset="0"/>
                <a:ea typeface="Arial" charset="0"/>
                <a:cs typeface="Arial" charset="0"/>
              </a:rPr>
              <a:t>“Laugh </a:t>
            </a:r>
            <a:r>
              <a:rPr lang="en-US" i="1" dirty="0">
                <a:latin typeface="Arial" charset="0"/>
                <a:ea typeface="Arial" charset="0"/>
                <a:cs typeface="Arial" charset="0"/>
              </a:rPr>
              <a:t>at perfection. It’s boring and keeps you from being done</a:t>
            </a:r>
            <a:r>
              <a:rPr lang="en-US" i="1" dirty="0" smtClean="0">
                <a:latin typeface="Arial" charset="0"/>
                <a:ea typeface="Arial" charset="0"/>
                <a:cs typeface="Arial" charset="0"/>
              </a:rPr>
              <a:t>.”</a:t>
            </a:r>
            <a:r>
              <a:rPr lang="en-US" i="1" dirty="0">
                <a:latin typeface="Arial" charset="0"/>
                <a:ea typeface="Arial" charset="0"/>
                <a:cs typeface="Arial" charset="0"/>
              </a:rPr>
              <a:t> </a:t>
            </a:r>
          </a:p>
        </p:txBody>
      </p:sp>
      <p:pic>
        <p:nvPicPr>
          <p:cNvPr id="4" name="Picture 3"/>
          <p:cNvPicPr>
            <a:picLocks noChangeAspect="1"/>
          </p:cNvPicPr>
          <p:nvPr/>
        </p:nvPicPr>
        <p:blipFill>
          <a:blip r:embed="rId3"/>
          <a:stretch>
            <a:fillRect/>
          </a:stretch>
        </p:blipFill>
        <p:spPr>
          <a:xfrm>
            <a:off x="7188116" y="1613967"/>
            <a:ext cx="3409521" cy="2084070"/>
          </a:xfrm>
          <a:prstGeom prst="rect">
            <a:avLst/>
          </a:prstGeom>
        </p:spPr>
      </p:pic>
      <p:pic>
        <p:nvPicPr>
          <p:cNvPr id="5" name="Picture 4"/>
          <p:cNvPicPr>
            <a:picLocks noChangeAspect="1"/>
          </p:cNvPicPr>
          <p:nvPr/>
        </p:nvPicPr>
        <p:blipFill>
          <a:blip r:embed="rId4"/>
          <a:stretch>
            <a:fillRect/>
          </a:stretch>
        </p:blipFill>
        <p:spPr>
          <a:xfrm>
            <a:off x="7114876" y="3621353"/>
            <a:ext cx="3556000" cy="2667000"/>
          </a:xfrm>
          <a:prstGeom prst="rect">
            <a:avLst/>
          </a:prstGeom>
        </p:spPr>
      </p:pic>
    </p:spTree>
    <p:extLst>
      <p:ext uri="{BB962C8B-B14F-4D97-AF65-F5344CB8AC3E}">
        <p14:creationId xmlns:p14="http://schemas.microsoft.com/office/powerpoint/2010/main" val="358293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AEABB8-F6FC-4A5E-A548-D4F9E4B0E480}"/>
              </a:ext>
            </a:extLst>
          </p:cNvPr>
          <p:cNvSpPr>
            <a:spLocks noGrp="1"/>
          </p:cNvSpPr>
          <p:nvPr>
            <p:ph type="title"/>
          </p:nvPr>
        </p:nvSpPr>
        <p:spPr/>
        <p:txBody>
          <a:bodyPr/>
          <a:lstStyle/>
          <a:p>
            <a:r>
              <a:rPr lang="en-US" dirty="0"/>
              <a:t>The done manifesto</a:t>
            </a:r>
          </a:p>
        </p:txBody>
      </p:sp>
      <p:sp>
        <p:nvSpPr>
          <p:cNvPr id="4" name="TextBox 3">
            <a:extLst>
              <a:ext uri="{FF2B5EF4-FFF2-40B4-BE49-F238E27FC236}">
                <a16:creationId xmlns:a16="http://schemas.microsoft.com/office/drawing/2014/main" xmlns="" id="{60EA984C-9AE4-4F11-B645-630DA11F0521}"/>
              </a:ext>
            </a:extLst>
          </p:cNvPr>
          <p:cNvSpPr txBox="1"/>
          <p:nvPr/>
        </p:nvSpPr>
        <p:spPr>
          <a:xfrm>
            <a:off x="217513" y="6077773"/>
            <a:ext cx="7200214" cy="830997"/>
          </a:xfrm>
          <a:prstGeom prst="rect">
            <a:avLst/>
          </a:prstGeom>
          <a:noFill/>
        </p:spPr>
        <p:txBody>
          <a:bodyPr wrap="square" rtlCol="0">
            <a:spAutoFit/>
          </a:bodyPr>
          <a:lstStyle/>
          <a:p>
            <a:endParaRPr lang="en-US" sz="1200" dirty="0"/>
          </a:p>
          <a:p>
            <a:pPr marL="171450" indent="-171450">
              <a:buFont typeface="Arial" charset="0"/>
              <a:buChar char="•"/>
            </a:pPr>
            <a:r>
              <a:rPr lang="en-US" sz="1200" dirty="0" smtClean="0">
                <a:hlinkClick r:id="rId3"/>
              </a:rPr>
              <a:t>http</a:t>
            </a:r>
            <a:r>
              <a:rPr lang="en-US" sz="1200" dirty="0">
                <a:hlinkClick r:id="rId3"/>
              </a:rPr>
              <a:t>://www.manifestoproject.it/bre-pettis-and-kio-stark</a:t>
            </a:r>
            <a:r>
              <a:rPr lang="en-US" sz="1200" dirty="0" smtClean="0">
                <a:hlinkClick r:id="rId3"/>
              </a:rPr>
              <a:t>/</a:t>
            </a:r>
            <a:endParaRPr lang="en-US" sz="1200" dirty="0" smtClean="0"/>
          </a:p>
          <a:p>
            <a:pPr marL="171450" indent="-171450">
              <a:buFont typeface="Arial" charset="0"/>
              <a:buChar char="•"/>
            </a:pPr>
            <a:r>
              <a:rPr lang="en-US" sz="1200" dirty="0">
                <a:hlinkClick r:id="rId4"/>
              </a:rPr>
              <a:t>https://www.bakadesuyo.com/2015/09/impostor-syndrome</a:t>
            </a:r>
            <a:r>
              <a:rPr lang="en-US" sz="1200" dirty="0" smtClean="0">
                <a:hlinkClick r:id="rId4"/>
              </a:rPr>
              <a:t>/</a:t>
            </a:r>
            <a:endParaRPr lang="en-US" sz="1200" dirty="0" smtClean="0"/>
          </a:p>
          <a:p>
            <a:pPr marL="171450" indent="-171450">
              <a:buFont typeface="Arial" charset="0"/>
              <a:buChar char="•"/>
            </a:pPr>
            <a:endParaRPr lang="en-US" sz="1200" dirty="0"/>
          </a:p>
        </p:txBody>
      </p:sp>
      <p:sp>
        <p:nvSpPr>
          <p:cNvPr id="5" name="Rectangle 4"/>
          <p:cNvSpPr/>
          <p:nvPr/>
        </p:nvSpPr>
        <p:spPr>
          <a:xfrm>
            <a:off x="1145712" y="4064426"/>
            <a:ext cx="4465320" cy="1477328"/>
          </a:xfrm>
          <a:prstGeom prst="rect">
            <a:avLst/>
          </a:prstGeom>
        </p:spPr>
        <p:txBody>
          <a:bodyPr wrap="square">
            <a:spAutoFit/>
          </a:bodyPr>
          <a:lstStyle/>
          <a:p>
            <a:pPr algn="ctr" fontAlgn="base"/>
            <a:r>
              <a:rPr lang="en-US" dirty="0" smtClean="0">
                <a:solidFill>
                  <a:srgbClr val="000000"/>
                </a:solidFill>
                <a:latin typeface="Helvetica" charset="0"/>
              </a:rPr>
              <a:t>“Pretending </a:t>
            </a:r>
            <a:r>
              <a:rPr lang="en-US" dirty="0">
                <a:solidFill>
                  <a:srgbClr val="000000"/>
                </a:solidFill>
                <a:latin typeface="Helvetica" charset="0"/>
              </a:rPr>
              <a:t>you know what you’re doing</a:t>
            </a:r>
            <a:br>
              <a:rPr lang="en-US" dirty="0">
                <a:solidFill>
                  <a:srgbClr val="000000"/>
                </a:solidFill>
                <a:latin typeface="Helvetica" charset="0"/>
              </a:rPr>
            </a:br>
            <a:r>
              <a:rPr lang="en-US" dirty="0">
                <a:solidFill>
                  <a:srgbClr val="000000"/>
                </a:solidFill>
                <a:latin typeface="Helvetica" charset="0"/>
              </a:rPr>
              <a:t>is almost the same as knowing what you</a:t>
            </a:r>
            <a:br>
              <a:rPr lang="en-US" dirty="0">
                <a:solidFill>
                  <a:srgbClr val="000000"/>
                </a:solidFill>
                <a:latin typeface="Helvetica" charset="0"/>
              </a:rPr>
            </a:br>
            <a:r>
              <a:rPr lang="en-US" dirty="0">
                <a:solidFill>
                  <a:srgbClr val="000000"/>
                </a:solidFill>
                <a:latin typeface="Helvetica" charset="0"/>
              </a:rPr>
              <a:t>are doing, so just accept that you know</a:t>
            </a:r>
            <a:br>
              <a:rPr lang="en-US" dirty="0">
                <a:solidFill>
                  <a:srgbClr val="000000"/>
                </a:solidFill>
                <a:latin typeface="Helvetica" charset="0"/>
              </a:rPr>
            </a:br>
            <a:r>
              <a:rPr lang="en-US" dirty="0">
                <a:solidFill>
                  <a:srgbClr val="000000"/>
                </a:solidFill>
                <a:latin typeface="Helvetica" charset="0"/>
              </a:rPr>
              <a:t>what you’re doing even if you don’t</a:t>
            </a:r>
            <a:br>
              <a:rPr lang="en-US" dirty="0">
                <a:solidFill>
                  <a:srgbClr val="000000"/>
                </a:solidFill>
                <a:latin typeface="Helvetica" charset="0"/>
              </a:rPr>
            </a:br>
            <a:r>
              <a:rPr lang="en-US" dirty="0">
                <a:solidFill>
                  <a:srgbClr val="000000"/>
                </a:solidFill>
                <a:latin typeface="Helvetica" charset="0"/>
              </a:rPr>
              <a:t>and do it</a:t>
            </a:r>
            <a:r>
              <a:rPr lang="en-US" dirty="0" smtClean="0">
                <a:solidFill>
                  <a:srgbClr val="000000"/>
                </a:solidFill>
                <a:latin typeface="Helvetica" charset="0"/>
              </a:rPr>
              <a:t>.”</a:t>
            </a:r>
            <a:endParaRPr lang="en-US" b="0" i="0" dirty="0">
              <a:solidFill>
                <a:srgbClr val="000000"/>
              </a:solidFill>
              <a:effectLst/>
              <a:latin typeface="Helvetica" charset="0"/>
            </a:endParaRPr>
          </a:p>
        </p:txBody>
      </p:sp>
      <p:sp>
        <p:nvSpPr>
          <p:cNvPr id="6" name="Rectangle 5"/>
          <p:cNvSpPr/>
          <p:nvPr/>
        </p:nvSpPr>
        <p:spPr>
          <a:xfrm>
            <a:off x="1874520" y="1719236"/>
            <a:ext cx="6096000" cy="1477328"/>
          </a:xfrm>
          <a:prstGeom prst="rect">
            <a:avLst/>
          </a:prstGeom>
        </p:spPr>
        <p:txBody>
          <a:bodyPr>
            <a:spAutoFit/>
          </a:bodyPr>
          <a:lstStyle/>
          <a:p>
            <a:pPr fontAlgn="base"/>
            <a:r>
              <a:rPr lang="en-US" b="1" dirty="0">
                <a:solidFill>
                  <a:srgbClr val="000000"/>
                </a:solidFill>
                <a:latin typeface="Helvetica" charset="0"/>
              </a:rPr>
              <a:t>There are three states of </a:t>
            </a:r>
            <a:r>
              <a:rPr lang="en-US" b="1" dirty="0" smtClean="0">
                <a:solidFill>
                  <a:srgbClr val="000000"/>
                </a:solidFill>
                <a:latin typeface="Helvetica" charset="0"/>
              </a:rPr>
              <a:t>being:</a:t>
            </a:r>
          </a:p>
          <a:p>
            <a:pPr fontAlgn="base"/>
            <a:endParaRPr lang="en-US" dirty="0" smtClean="0">
              <a:solidFill>
                <a:srgbClr val="000000"/>
              </a:solidFill>
              <a:latin typeface="Helvetica" charset="0"/>
            </a:endParaRPr>
          </a:p>
          <a:p>
            <a:pPr marL="800100" lvl="1" indent="-342900" fontAlgn="base">
              <a:buFont typeface="+mj-lt"/>
              <a:buAutoNum type="arabicPeriod"/>
            </a:pPr>
            <a:r>
              <a:rPr lang="en-US" dirty="0" smtClean="0">
                <a:solidFill>
                  <a:srgbClr val="000000"/>
                </a:solidFill>
                <a:latin typeface="Helvetica" charset="0"/>
              </a:rPr>
              <a:t>Not knowing</a:t>
            </a:r>
          </a:p>
          <a:p>
            <a:pPr marL="800100" lvl="1" indent="-342900" fontAlgn="base">
              <a:buFont typeface="+mj-lt"/>
              <a:buAutoNum type="arabicPeriod"/>
            </a:pPr>
            <a:r>
              <a:rPr lang="en-US" dirty="0" smtClean="0">
                <a:solidFill>
                  <a:srgbClr val="000000"/>
                </a:solidFill>
                <a:latin typeface="Helvetica" charset="0"/>
              </a:rPr>
              <a:t>Action</a:t>
            </a:r>
          </a:p>
          <a:p>
            <a:pPr marL="800100" lvl="1" indent="-342900" fontAlgn="base">
              <a:buFont typeface="+mj-lt"/>
              <a:buAutoNum type="arabicPeriod"/>
            </a:pPr>
            <a:r>
              <a:rPr lang="en-US" dirty="0">
                <a:solidFill>
                  <a:srgbClr val="000000"/>
                </a:solidFill>
                <a:latin typeface="Helvetica" charset="0"/>
              </a:rPr>
              <a:t>C</a:t>
            </a:r>
            <a:r>
              <a:rPr lang="en-US" dirty="0" smtClean="0">
                <a:solidFill>
                  <a:srgbClr val="000000"/>
                </a:solidFill>
                <a:latin typeface="Helvetica" charset="0"/>
              </a:rPr>
              <a:t>ompletion</a:t>
            </a:r>
            <a:r>
              <a:rPr lang="en-US" dirty="0">
                <a:solidFill>
                  <a:srgbClr val="000000"/>
                </a:solidFill>
                <a:latin typeface="Helvetica" charset="0"/>
              </a:rPr>
              <a:t>.</a:t>
            </a:r>
            <a:endParaRPr lang="en-US" b="0" i="0" dirty="0">
              <a:solidFill>
                <a:srgbClr val="000000"/>
              </a:solidFill>
              <a:effectLst/>
              <a:latin typeface="Helvetica" charset="0"/>
            </a:endParaRPr>
          </a:p>
        </p:txBody>
      </p:sp>
      <p:pic>
        <p:nvPicPr>
          <p:cNvPr id="7" name="Picture 6"/>
          <p:cNvPicPr>
            <a:picLocks noChangeAspect="1"/>
          </p:cNvPicPr>
          <p:nvPr/>
        </p:nvPicPr>
        <p:blipFill>
          <a:blip r:embed="rId5"/>
          <a:stretch>
            <a:fillRect/>
          </a:stretch>
        </p:blipFill>
        <p:spPr>
          <a:xfrm>
            <a:off x="6527800" y="3348940"/>
            <a:ext cx="4826000" cy="2908300"/>
          </a:xfrm>
          <a:prstGeom prst="rect">
            <a:avLst/>
          </a:prstGeom>
          <a:ln>
            <a:solidFill>
              <a:schemeClr val="tx1"/>
            </a:solidFill>
          </a:ln>
        </p:spPr>
      </p:pic>
    </p:spTree>
    <p:extLst>
      <p:ext uri="{BB962C8B-B14F-4D97-AF65-F5344CB8AC3E}">
        <p14:creationId xmlns:p14="http://schemas.microsoft.com/office/powerpoint/2010/main" val="406665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Case studies</a:t>
            </a:r>
            <a:endParaRPr lang="en-US" dirty="0"/>
          </a:p>
        </p:txBody>
      </p:sp>
    </p:spTree>
    <p:extLst>
      <p:ext uri="{BB962C8B-B14F-4D97-AF65-F5344CB8AC3E}">
        <p14:creationId xmlns:p14="http://schemas.microsoft.com/office/powerpoint/2010/main" val="649281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 billion documents</a:t>
            </a:r>
          </a:p>
        </p:txBody>
      </p:sp>
      <p:sp>
        <p:nvSpPr>
          <p:cNvPr id="3" name="TextBox 2">
            <a:extLst>
              <a:ext uri="{FF2B5EF4-FFF2-40B4-BE49-F238E27FC236}">
                <a16:creationId xmlns:a16="http://schemas.microsoft.com/office/drawing/2014/main" xmlns="" id="{AF1D0A54-AC75-4CAA-AF69-7CF9CFAA2F04}"/>
              </a:ext>
            </a:extLst>
          </p:cNvPr>
          <p:cNvSpPr txBox="1"/>
          <p:nvPr/>
        </p:nvSpPr>
        <p:spPr>
          <a:xfrm>
            <a:off x="6861179" y="2681940"/>
            <a:ext cx="5059662" cy="3416320"/>
          </a:xfrm>
          <a:prstGeom prst="rect">
            <a:avLst/>
          </a:prstGeom>
          <a:noFill/>
        </p:spPr>
        <p:txBody>
          <a:bodyPr wrap="square" rtlCol="0">
            <a:spAutoFit/>
          </a:bodyPr>
          <a:lstStyle/>
          <a:p>
            <a:pPr algn="ctr"/>
            <a:r>
              <a:rPr lang="en-US" b="1" u="sng" dirty="0">
                <a:latin typeface="Arial" charset="0"/>
                <a:ea typeface="Arial" charset="0"/>
                <a:cs typeface="Arial" charset="0"/>
              </a:rPr>
              <a:t>Problem</a:t>
            </a:r>
          </a:p>
          <a:p>
            <a:endParaRPr lang="en-US" b="1" u="sng" dirty="0">
              <a:latin typeface="Arial" charset="0"/>
              <a:ea typeface="Arial" charset="0"/>
              <a:cs typeface="Arial" charset="0"/>
            </a:endParaRPr>
          </a:p>
          <a:p>
            <a:pPr algn="ctr"/>
            <a:r>
              <a:rPr lang="en-US" dirty="0">
                <a:latin typeface="Arial" charset="0"/>
                <a:ea typeface="Arial" charset="0"/>
                <a:cs typeface="Arial" charset="0"/>
              </a:rPr>
              <a:t>Need to </a:t>
            </a:r>
            <a:r>
              <a:rPr lang="en-US" dirty="0" smtClean="0">
                <a:latin typeface="Arial" charset="0"/>
                <a:ea typeface="Arial" charset="0"/>
                <a:cs typeface="Arial" charset="0"/>
              </a:rPr>
              <a:t>enable scientists to query </a:t>
            </a:r>
            <a:r>
              <a:rPr lang="en-US" dirty="0">
                <a:latin typeface="Arial" charset="0"/>
                <a:ea typeface="Arial" charset="0"/>
                <a:cs typeface="Arial" charset="0"/>
              </a:rPr>
              <a:t>1.6 billion “documents” (SNP + phenotype combinations) </a:t>
            </a:r>
            <a:r>
              <a:rPr lang="en-US" dirty="0" smtClean="0">
                <a:latin typeface="Arial" charset="0"/>
                <a:ea typeface="Arial" charset="0"/>
                <a:cs typeface="Arial" charset="0"/>
              </a:rPr>
              <a:t>quickly and filter based on significance and various other filters.</a:t>
            </a:r>
            <a:endParaRPr lang="en-US" dirty="0">
              <a:latin typeface="Arial" charset="0"/>
              <a:ea typeface="Arial" charset="0"/>
              <a:cs typeface="Arial" charset="0"/>
            </a:endParaRPr>
          </a:p>
          <a:p>
            <a:endParaRPr lang="en-US" b="1" u="sng" dirty="0">
              <a:latin typeface="Arial" charset="0"/>
              <a:ea typeface="Arial" charset="0"/>
              <a:cs typeface="Arial" charset="0"/>
            </a:endParaRPr>
          </a:p>
          <a:p>
            <a:endParaRPr lang="en-US" b="1" u="sng" dirty="0">
              <a:latin typeface="Arial" charset="0"/>
              <a:ea typeface="Arial" charset="0"/>
              <a:cs typeface="Arial" charset="0"/>
            </a:endParaRPr>
          </a:p>
          <a:p>
            <a:endParaRPr lang="en-US" b="1" u="sng" dirty="0">
              <a:latin typeface="Arial" charset="0"/>
              <a:ea typeface="Arial" charset="0"/>
              <a:cs typeface="Arial" charset="0"/>
            </a:endParaRPr>
          </a:p>
          <a:p>
            <a:endParaRPr lang="en-US" b="1" u="sng" dirty="0">
              <a:latin typeface="Arial" charset="0"/>
              <a:ea typeface="Arial" charset="0"/>
              <a:cs typeface="Arial" charset="0"/>
            </a:endParaRPr>
          </a:p>
          <a:p>
            <a:endParaRPr lang="en-US" b="1" u="sng" dirty="0">
              <a:latin typeface="Arial" charset="0"/>
              <a:ea typeface="Arial" charset="0"/>
              <a:cs typeface="Arial" charset="0"/>
            </a:endParaRPr>
          </a:p>
          <a:p>
            <a:endParaRPr lang="en-US" b="1" dirty="0">
              <a:latin typeface="Arial" charset="0"/>
              <a:ea typeface="Arial" charset="0"/>
              <a:cs typeface="Arial" charset="0"/>
            </a:endParaRPr>
          </a:p>
        </p:txBody>
      </p:sp>
      <p:pic>
        <p:nvPicPr>
          <p:cNvPr id="1026" name="Picture 2" descr="Image result for snps">
            <a:extLst>
              <a:ext uri="{FF2B5EF4-FFF2-40B4-BE49-F238E27FC236}">
                <a16:creationId xmlns:a16="http://schemas.microsoft.com/office/drawing/2014/main" xmlns="" id="{575D173D-0C7D-492E-9B51-75CCD8F25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485997"/>
            <a:ext cx="5059662" cy="2716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650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t>
            </a:r>
            <a:r>
              <a:rPr lang="en-US" dirty="0" err="1" smtClean="0"/>
              <a:t>rmongo</a:t>
            </a:r>
            <a:r>
              <a:rPr lang="en-US" dirty="0" smtClean="0"/>
              <a:t> package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900" y="3619500"/>
            <a:ext cx="10058400" cy="1355798"/>
          </a:xfrm>
          <a:prstGeom prst="rect">
            <a:avLst/>
          </a:prstGeom>
        </p:spPr>
      </p:pic>
      <p:sp>
        <p:nvSpPr>
          <p:cNvPr id="5" name="TextBox 4"/>
          <p:cNvSpPr txBox="1"/>
          <p:nvPr/>
        </p:nvSpPr>
        <p:spPr>
          <a:xfrm>
            <a:off x="1358900" y="1914029"/>
            <a:ext cx="9433560" cy="646331"/>
          </a:xfrm>
          <a:prstGeom prst="rect">
            <a:avLst/>
          </a:prstGeom>
          <a:noFill/>
        </p:spPr>
        <p:txBody>
          <a:bodyPr wrap="square" rtlCol="0">
            <a:spAutoFit/>
          </a:bodyPr>
          <a:lstStyle/>
          <a:p>
            <a:r>
              <a:rPr lang="en-US" dirty="0" err="1" smtClean="0">
                <a:latin typeface="Arial" charset="0"/>
                <a:ea typeface="Arial" charset="0"/>
                <a:cs typeface="Arial" charset="0"/>
              </a:rPr>
              <a:t>RMongo</a:t>
            </a:r>
            <a:r>
              <a:rPr lang="en-US" dirty="0" smtClean="0">
                <a:latin typeface="Arial" charset="0"/>
                <a:ea typeface="Arial" charset="0"/>
                <a:cs typeface="Arial" charset="0"/>
              </a:rPr>
              <a:t> package built in </a:t>
            </a:r>
            <a:r>
              <a:rPr lang="en-US" dirty="0">
                <a:latin typeface="Arial" charset="0"/>
                <a:ea typeface="Arial" charset="0"/>
                <a:cs typeface="Arial" charset="0"/>
              </a:rPr>
              <a:t>S</a:t>
            </a:r>
            <a:r>
              <a:rPr lang="en-US" dirty="0" smtClean="0">
                <a:latin typeface="Arial" charset="0"/>
                <a:ea typeface="Arial" charset="0"/>
                <a:cs typeface="Arial" charset="0"/>
              </a:rPr>
              <a:t>cala did not support authentication for Mongo 3.0</a:t>
            </a:r>
          </a:p>
          <a:p>
            <a:endParaRPr lang="en-US" dirty="0" smtClean="0">
              <a:latin typeface="Arial" charset="0"/>
              <a:ea typeface="Arial" charset="0"/>
              <a:cs typeface="Arial" charset="0"/>
            </a:endParaRPr>
          </a:p>
        </p:txBody>
      </p:sp>
      <p:sp>
        <p:nvSpPr>
          <p:cNvPr id="3" name="TextBox 2"/>
          <p:cNvSpPr txBox="1"/>
          <p:nvPr/>
        </p:nvSpPr>
        <p:spPr>
          <a:xfrm>
            <a:off x="1358900" y="2783701"/>
            <a:ext cx="8564033" cy="369332"/>
          </a:xfrm>
          <a:prstGeom prst="rect">
            <a:avLst/>
          </a:prstGeom>
          <a:noFill/>
        </p:spPr>
        <p:txBody>
          <a:bodyPr wrap="square" rtlCol="0">
            <a:spAutoFit/>
          </a:bodyPr>
          <a:lstStyle/>
          <a:p>
            <a:r>
              <a:rPr lang="en-US" dirty="0" smtClean="0">
                <a:latin typeface="Arial" charset="0"/>
                <a:ea typeface="Arial" charset="0"/>
                <a:cs typeface="Arial" charset="0"/>
              </a:rPr>
              <a:t>So we </a:t>
            </a:r>
            <a:r>
              <a:rPr lang="en-US" dirty="0">
                <a:latin typeface="Arial" charset="0"/>
                <a:ea typeface="Arial" charset="0"/>
                <a:cs typeface="Arial" charset="0"/>
              </a:rPr>
              <a:t>built an </a:t>
            </a:r>
            <a:r>
              <a:rPr lang="en-US" dirty="0" err="1">
                <a:latin typeface="Arial" charset="0"/>
                <a:ea typeface="Arial" charset="0"/>
                <a:cs typeface="Arial" charset="0"/>
              </a:rPr>
              <a:t>RJMongo</a:t>
            </a:r>
            <a:r>
              <a:rPr lang="en-US" dirty="0">
                <a:latin typeface="Arial" charset="0"/>
                <a:ea typeface="Arial" charset="0"/>
                <a:cs typeface="Arial" charset="0"/>
              </a:rPr>
              <a:t> package using </a:t>
            </a:r>
            <a:r>
              <a:rPr lang="en-US" dirty="0" smtClean="0">
                <a:latin typeface="Arial" charset="0"/>
                <a:ea typeface="Arial" charset="0"/>
                <a:cs typeface="Arial" charset="0"/>
              </a:rPr>
              <a:t>Java = </a:t>
            </a:r>
            <a:r>
              <a:rPr lang="en-US" b="1" dirty="0" smtClean="0">
                <a:latin typeface="Arial" charset="0"/>
                <a:ea typeface="Arial" charset="0"/>
                <a:cs typeface="Arial" charset="0"/>
              </a:rPr>
              <a:t>ACTION</a:t>
            </a:r>
            <a:r>
              <a:rPr lang="en-US" dirty="0" smtClean="0">
                <a:latin typeface="Arial" charset="0"/>
                <a:ea typeface="Arial" charset="0"/>
                <a:cs typeface="Arial" charset="0"/>
              </a:rPr>
              <a:t>!</a:t>
            </a:r>
            <a:endParaRPr lang="en-US" dirty="0">
              <a:latin typeface="Arial" charset="0"/>
              <a:ea typeface="Arial" charset="0"/>
              <a:cs typeface="Arial" charset="0"/>
            </a:endParaRPr>
          </a:p>
        </p:txBody>
      </p:sp>
      <p:sp>
        <p:nvSpPr>
          <p:cNvPr id="6" name="TextBox 5"/>
          <p:cNvSpPr txBox="1"/>
          <p:nvPr/>
        </p:nvSpPr>
        <p:spPr>
          <a:xfrm>
            <a:off x="1358900" y="5665106"/>
            <a:ext cx="8564033" cy="369332"/>
          </a:xfrm>
          <a:prstGeom prst="rect">
            <a:avLst/>
          </a:prstGeom>
          <a:noFill/>
        </p:spPr>
        <p:txBody>
          <a:bodyPr wrap="square" rtlCol="0">
            <a:spAutoFit/>
          </a:bodyPr>
          <a:lstStyle/>
          <a:p>
            <a:r>
              <a:rPr lang="en-US" dirty="0" smtClean="0">
                <a:latin typeface="Arial" charset="0"/>
                <a:ea typeface="Arial" charset="0"/>
                <a:cs typeface="Arial" charset="0"/>
              </a:rPr>
              <a:t>That same issue still isn’t resolved – originally reported in June 2015</a:t>
            </a:r>
            <a:endParaRPr lang="en-US" dirty="0">
              <a:latin typeface="Arial" charset="0"/>
              <a:ea typeface="Arial" charset="0"/>
              <a:cs typeface="Arial" charset="0"/>
            </a:endParaRPr>
          </a:p>
        </p:txBody>
      </p:sp>
    </p:spTree>
    <p:extLst>
      <p:ext uri="{BB962C8B-B14F-4D97-AF65-F5344CB8AC3E}">
        <p14:creationId xmlns:p14="http://schemas.microsoft.com/office/powerpoint/2010/main" val="422787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TextBox 2"/>
          <p:cNvSpPr txBox="1"/>
          <p:nvPr/>
        </p:nvSpPr>
        <p:spPr>
          <a:xfrm>
            <a:off x="1358900" y="2119312"/>
            <a:ext cx="9796780" cy="4154984"/>
          </a:xfrm>
          <a:prstGeom prst="rect">
            <a:avLst/>
          </a:prstGeom>
          <a:noFill/>
        </p:spPr>
        <p:txBody>
          <a:bodyPr wrap="square" rtlCol="0">
            <a:spAutoFit/>
          </a:bodyPr>
          <a:lstStyle/>
          <a:p>
            <a:r>
              <a:rPr lang="en-US" sz="1200" dirty="0">
                <a:solidFill>
                  <a:srgbClr val="121F3C"/>
                </a:solidFill>
                <a:latin typeface="Menlo-Regular" charset="0"/>
              </a:rPr>
              <a:t> action </a:t>
            </a:r>
            <a:r>
              <a:rPr lang="en-US" sz="1200" b="1" dirty="0">
                <a:solidFill>
                  <a:srgbClr val="121F3C"/>
                </a:solidFill>
                <a:latin typeface="Menlo-Bold" charset="0"/>
              </a:rPr>
              <a:t>&lt;-</a:t>
            </a:r>
            <a:r>
              <a:rPr lang="en-US" sz="1200" dirty="0">
                <a:solidFill>
                  <a:srgbClr val="121F3C"/>
                </a:solidFill>
                <a:latin typeface="Menlo-Regular" charset="0"/>
              </a:rPr>
              <a:t> </a:t>
            </a:r>
            <a:r>
              <a:rPr lang="en-US" sz="1200" dirty="0" err="1">
                <a:solidFill>
                  <a:srgbClr val="121F3C"/>
                </a:solidFill>
                <a:latin typeface="Menlo-Regular" charset="0"/>
              </a:rPr>
              <a:t>dataTableAjax</a:t>
            </a:r>
            <a:r>
              <a:rPr lang="en-US" sz="1200" dirty="0">
                <a:solidFill>
                  <a:srgbClr val="121F3C"/>
                </a:solidFill>
                <a:latin typeface="Menlo-Regular" charset="0"/>
              </a:rPr>
              <a:t>(session, </a:t>
            </a:r>
            <a:r>
              <a:rPr lang="en-US" sz="1200" dirty="0" err="1">
                <a:solidFill>
                  <a:srgbClr val="121F3C"/>
                </a:solidFill>
                <a:latin typeface="Menlo-Regular" charset="0"/>
              </a:rPr>
              <a:t>result,rownames</a:t>
            </a:r>
            <a:r>
              <a:rPr lang="en-US" sz="1200" dirty="0">
                <a:solidFill>
                  <a:srgbClr val="121F3C"/>
                </a:solidFill>
                <a:latin typeface="Menlo-Regular" charset="0"/>
              </a:rPr>
              <a:t>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err="1">
                <a:solidFill>
                  <a:srgbClr val="121F3C"/>
                </a:solidFill>
                <a:latin typeface="Menlo-Bold" charset="0"/>
              </a:rPr>
              <a:t>FALSE</a:t>
            </a:r>
            <a:r>
              <a:rPr lang="en-US" sz="1200" dirty="0" err="1">
                <a:solidFill>
                  <a:srgbClr val="121F3C"/>
                </a:solidFill>
                <a:latin typeface="Menlo-Regular" charset="0"/>
              </a:rPr>
              <a:t>,filter</a:t>
            </a:r>
            <a:r>
              <a:rPr lang="en-US" sz="1200" dirty="0">
                <a:solidFill>
                  <a:srgbClr val="121F3C"/>
                </a:solidFill>
                <a:latin typeface="Menlo-Regular" charset="0"/>
              </a:rPr>
              <a:t>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a:solidFill>
                  <a:srgbClr val="121F3C"/>
                </a:solidFill>
                <a:latin typeface="Menlo-Bold" charset="0"/>
              </a:rPr>
              <a:t>function</a:t>
            </a:r>
            <a:r>
              <a:rPr lang="en-US" sz="1200" dirty="0">
                <a:solidFill>
                  <a:srgbClr val="121F3C"/>
                </a:solidFill>
                <a:latin typeface="Menlo-Regular" charset="0"/>
              </a:rPr>
              <a:t>(data, </a:t>
            </a:r>
            <a:r>
              <a:rPr lang="en-US" sz="1200" dirty="0" err="1">
                <a:solidFill>
                  <a:srgbClr val="121F3C"/>
                </a:solidFill>
                <a:latin typeface="Menlo-Regular" charset="0"/>
              </a:rPr>
              <a:t>params</a:t>
            </a:r>
            <a:r>
              <a:rPr lang="en-US" sz="1200" dirty="0">
                <a:solidFill>
                  <a:srgbClr val="121F3C"/>
                </a:solidFill>
                <a:latin typeface="Menlo-Regular" charset="0"/>
              </a:rPr>
              <a:t>) {</a:t>
            </a:r>
          </a:p>
          <a:p>
            <a:r>
              <a:rPr lang="mr-IN" sz="1200" dirty="0">
                <a:solidFill>
                  <a:srgbClr val="121F3C"/>
                </a:solidFill>
                <a:latin typeface="Menlo-Regular" charset="0"/>
              </a:rPr>
              <a:t>        </a:t>
            </a:r>
            <a:r>
              <a:rPr lang="mr-IN" sz="1200" dirty="0" err="1">
                <a:solidFill>
                  <a:srgbClr val="121F3C"/>
                </a:solidFill>
                <a:latin typeface="Menlo-Regular" charset="0"/>
              </a:rPr>
              <a:t>q</a:t>
            </a:r>
            <a:r>
              <a:rPr lang="mr-IN" sz="1200" dirty="0">
                <a:solidFill>
                  <a:srgbClr val="121F3C"/>
                </a:solidFill>
                <a:latin typeface="Menlo-Regular" charset="0"/>
              </a:rPr>
              <a:t> </a:t>
            </a:r>
            <a:r>
              <a:rPr lang="mr-IN" sz="1200" b="1" dirty="0">
                <a:solidFill>
                  <a:srgbClr val="121F3C"/>
                </a:solidFill>
                <a:latin typeface="Menlo-Bold" charset="0"/>
              </a:rPr>
              <a:t>=</a:t>
            </a:r>
            <a:r>
              <a:rPr lang="mr-IN" sz="1200" dirty="0">
                <a:solidFill>
                  <a:srgbClr val="121F3C"/>
                </a:solidFill>
                <a:latin typeface="Menlo-Regular" charset="0"/>
              </a:rPr>
              <a:t> </a:t>
            </a:r>
            <a:r>
              <a:rPr lang="mr-IN" sz="1200" dirty="0" err="1">
                <a:solidFill>
                  <a:srgbClr val="121F3C"/>
                </a:solidFill>
                <a:latin typeface="Menlo-Regular" charset="0"/>
              </a:rPr>
              <a:t>params</a:t>
            </a:r>
            <a:endParaRPr lang="mr-IN" sz="1200" dirty="0">
              <a:solidFill>
                <a:srgbClr val="121F3C"/>
              </a:solidFill>
              <a:latin typeface="Menlo-Regular" charset="0"/>
            </a:endParaRPr>
          </a:p>
          <a:p>
            <a:r>
              <a:rPr lang="en-US" sz="1200" dirty="0">
                <a:solidFill>
                  <a:srgbClr val="121F3C"/>
                </a:solidFill>
                <a:latin typeface="Menlo-Regular" charset="0"/>
              </a:rPr>
              <a:t>        data</a:t>
            </a:r>
            <a:r>
              <a:rPr lang="en-US" sz="1200" b="1" dirty="0">
                <a:solidFill>
                  <a:srgbClr val="121F3C"/>
                </a:solidFill>
                <a:latin typeface="Menlo-Bold" charset="0"/>
              </a:rPr>
              <a:t>=</a:t>
            </a:r>
            <a:r>
              <a:rPr lang="en-US" sz="1200" dirty="0" err="1">
                <a:solidFill>
                  <a:srgbClr val="121F3C"/>
                </a:solidFill>
                <a:latin typeface="Menlo-Regular" charset="0"/>
              </a:rPr>
              <a:t>dataFromMongo</a:t>
            </a:r>
            <a:r>
              <a:rPr lang="en-US" sz="1200" dirty="0">
                <a:solidFill>
                  <a:srgbClr val="121F3C"/>
                </a:solidFill>
                <a:latin typeface="Menlo-Regular" charset="0"/>
              </a:rPr>
              <a:t>(</a:t>
            </a:r>
            <a:r>
              <a:rPr lang="en-US" sz="1200" dirty="0" err="1">
                <a:solidFill>
                  <a:srgbClr val="121F3C"/>
                </a:solidFill>
                <a:latin typeface="Menlo-Regular" charset="0"/>
              </a:rPr>
              <a:t>qs,</a:t>
            </a:r>
            <a:r>
              <a:rPr lang="en-US" sz="1200" b="1" dirty="0" err="1">
                <a:solidFill>
                  <a:srgbClr val="121F3C"/>
                </a:solidFill>
                <a:latin typeface="Menlo-Bold" charset="0"/>
              </a:rPr>
              <a:t>q$search</a:t>
            </a:r>
            <a:r>
              <a:rPr lang="en-US" sz="1200" dirty="0" err="1">
                <a:solidFill>
                  <a:srgbClr val="121F3C"/>
                </a:solidFill>
                <a:latin typeface="Menlo-Regular" charset="0"/>
              </a:rPr>
              <a:t>,</a:t>
            </a:r>
            <a:r>
              <a:rPr lang="en-US" sz="1200" b="1" dirty="0" err="1">
                <a:solidFill>
                  <a:srgbClr val="121F3C"/>
                </a:solidFill>
                <a:latin typeface="Menlo-Bold" charset="0"/>
              </a:rPr>
              <a:t>q$</a:t>
            </a:r>
            <a:r>
              <a:rPr lang="en-US" sz="1200" dirty="0" err="1">
                <a:solidFill>
                  <a:srgbClr val="121F3C"/>
                </a:solidFill>
                <a:latin typeface="Menlo-Regular" charset="0"/>
              </a:rPr>
              <a:t>start,</a:t>
            </a:r>
            <a:r>
              <a:rPr lang="en-US" sz="1200" b="1" dirty="0" err="1">
                <a:solidFill>
                  <a:srgbClr val="121F3C"/>
                </a:solidFill>
                <a:latin typeface="Menlo-Bold" charset="0"/>
              </a:rPr>
              <a:t>q$length</a:t>
            </a:r>
            <a:r>
              <a:rPr lang="en-US" sz="1200" dirty="0" err="1">
                <a:solidFill>
                  <a:srgbClr val="121F3C"/>
                </a:solidFill>
                <a:latin typeface="Menlo-Regular" charset="0"/>
              </a:rPr>
              <a:t>,</a:t>
            </a:r>
            <a:r>
              <a:rPr lang="en-US" sz="1200" b="1" dirty="0" err="1">
                <a:solidFill>
                  <a:srgbClr val="121F3C"/>
                </a:solidFill>
                <a:latin typeface="Menlo-Bold" charset="0"/>
              </a:rPr>
              <a:t>q$</a:t>
            </a:r>
            <a:r>
              <a:rPr lang="en-US" sz="1200" dirty="0" err="1">
                <a:solidFill>
                  <a:srgbClr val="121F3C"/>
                </a:solidFill>
                <a:latin typeface="Menlo-Regular" charset="0"/>
              </a:rPr>
              <a:t>column,</a:t>
            </a:r>
            <a:r>
              <a:rPr lang="en-US" sz="1200" b="1" dirty="0" err="1">
                <a:solidFill>
                  <a:srgbClr val="121F3C"/>
                </a:solidFill>
                <a:latin typeface="Menlo-Bold" charset="0"/>
              </a:rPr>
              <a:t>q$order</a:t>
            </a:r>
            <a:r>
              <a:rPr lang="en-US" sz="1200" dirty="0">
                <a:solidFill>
                  <a:srgbClr val="121F3C"/>
                </a:solidFill>
                <a:latin typeface="Menlo-Regular" charset="0"/>
              </a:rPr>
              <a:t>)</a:t>
            </a:r>
          </a:p>
          <a:p>
            <a:r>
              <a:rPr lang="mr-IN" sz="1200" dirty="0">
                <a:solidFill>
                  <a:srgbClr val="121F3C"/>
                </a:solidFill>
                <a:latin typeface="Menlo-Regular" charset="0"/>
              </a:rPr>
              <a:t>        </a:t>
            </a:r>
            <a:r>
              <a:rPr lang="mr-IN" sz="1200" b="1" dirty="0" err="1">
                <a:solidFill>
                  <a:srgbClr val="354175"/>
                </a:solidFill>
                <a:latin typeface="Menlo-Bold" charset="0"/>
              </a:rPr>
              <a:t>list</a:t>
            </a:r>
            <a:r>
              <a:rPr lang="mr-IN" sz="1200" dirty="0">
                <a:solidFill>
                  <a:srgbClr val="121F3C"/>
                </a:solidFill>
                <a:latin typeface="Menlo-Regular" charset="0"/>
              </a:rPr>
              <a:t>(</a:t>
            </a:r>
          </a:p>
          <a:p>
            <a:r>
              <a:rPr lang="mr-IN" sz="1200" dirty="0">
                <a:solidFill>
                  <a:srgbClr val="121F3C"/>
                </a:solidFill>
                <a:latin typeface="Menlo-Regular" charset="0"/>
              </a:rPr>
              <a:t>          </a:t>
            </a:r>
            <a:r>
              <a:rPr lang="mr-IN" sz="1200" dirty="0" err="1">
                <a:solidFill>
                  <a:srgbClr val="121F3C"/>
                </a:solidFill>
                <a:latin typeface="Menlo-Regular" charset="0"/>
              </a:rPr>
              <a:t>draw</a:t>
            </a:r>
            <a:r>
              <a:rPr lang="mr-IN" sz="1200" dirty="0">
                <a:solidFill>
                  <a:srgbClr val="121F3C"/>
                </a:solidFill>
                <a:latin typeface="Menlo-Regular" charset="0"/>
              </a:rPr>
              <a:t> </a:t>
            </a:r>
            <a:r>
              <a:rPr lang="mr-IN" sz="1200" b="1" dirty="0">
                <a:solidFill>
                  <a:srgbClr val="121F3C"/>
                </a:solidFill>
                <a:latin typeface="Menlo-Bold" charset="0"/>
              </a:rPr>
              <a:t>=</a:t>
            </a:r>
            <a:r>
              <a:rPr lang="mr-IN" sz="1200" dirty="0">
                <a:solidFill>
                  <a:srgbClr val="121F3C"/>
                </a:solidFill>
                <a:latin typeface="Menlo-Regular" charset="0"/>
              </a:rPr>
              <a:t> </a:t>
            </a:r>
            <a:r>
              <a:rPr lang="mr-IN" sz="1200" b="1" dirty="0" err="1">
                <a:solidFill>
                  <a:srgbClr val="121F3C"/>
                </a:solidFill>
                <a:latin typeface="Menlo-Bold" charset="0"/>
              </a:rPr>
              <a:t>as.integer</a:t>
            </a:r>
            <a:r>
              <a:rPr lang="mr-IN" sz="1200" dirty="0">
                <a:solidFill>
                  <a:srgbClr val="121F3C"/>
                </a:solidFill>
                <a:latin typeface="Menlo-Regular" charset="0"/>
              </a:rPr>
              <a:t>(</a:t>
            </a:r>
            <a:r>
              <a:rPr lang="mr-IN" sz="1200" b="1" dirty="0" err="1">
                <a:solidFill>
                  <a:srgbClr val="121F3C"/>
                </a:solidFill>
                <a:latin typeface="Menlo-Bold" charset="0"/>
              </a:rPr>
              <a:t>q$</a:t>
            </a:r>
            <a:r>
              <a:rPr lang="mr-IN" sz="1200" dirty="0" err="1">
                <a:solidFill>
                  <a:srgbClr val="121F3C"/>
                </a:solidFill>
                <a:latin typeface="Menlo-Regular" charset="0"/>
              </a:rPr>
              <a:t>draw</a:t>
            </a:r>
            <a:r>
              <a:rPr lang="mr-IN" sz="1200" dirty="0">
                <a:solidFill>
                  <a:srgbClr val="121F3C"/>
                </a:solidFill>
                <a:latin typeface="Menlo-Regular" charset="0"/>
              </a:rPr>
              <a:t>),</a:t>
            </a:r>
          </a:p>
          <a:p>
            <a:r>
              <a:rPr lang="en-US" sz="1200" dirty="0">
                <a:solidFill>
                  <a:srgbClr val="121F3C"/>
                </a:solidFill>
                <a:latin typeface="Menlo-Regular" charset="0"/>
              </a:rPr>
              <a:t>          </a:t>
            </a:r>
            <a:r>
              <a:rPr lang="en-US" sz="1200" dirty="0" err="1">
                <a:solidFill>
                  <a:srgbClr val="121F3C"/>
                </a:solidFill>
                <a:latin typeface="Menlo-Regular" charset="0"/>
              </a:rPr>
              <a:t>recordsTotal</a:t>
            </a:r>
            <a:r>
              <a:rPr lang="en-US" sz="1200" dirty="0">
                <a:solidFill>
                  <a:srgbClr val="121F3C"/>
                </a:solidFill>
                <a:latin typeface="Menlo-Regular" charset="0"/>
              </a:rPr>
              <a:t> </a:t>
            </a:r>
            <a:r>
              <a:rPr lang="en-US" sz="1200" b="1" dirty="0">
                <a:solidFill>
                  <a:srgbClr val="121F3C"/>
                </a:solidFill>
                <a:latin typeface="Menlo-Bold" charset="0"/>
              </a:rPr>
              <a:t>=</a:t>
            </a:r>
            <a:r>
              <a:rPr lang="en-US" sz="1200" dirty="0">
                <a:solidFill>
                  <a:srgbClr val="121F3C"/>
                </a:solidFill>
                <a:latin typeface="Menlo-Regular" charset="0"/>
              </a:rPr>
              <a:t> </a:t>
            </a:r>
            <a:r>
              <a:rPr lang="en-US" sz="1200" dirty="0" err="1">
                <a:solidFill>
                  <a:srgbClr val="121F3C"/>
                </a:solidFill>
                <a:latin typeface="Menlo-Regular" charset="0"/>
              </a:rPr>
              <a:t>recordCount</a:t>
            </a:r>
            <a:r>
              <a:rPr lang="en-US" sz="1200" dirty="0">
                <a:solidFill>
                  <a:srgbClr val="121F3C"/>
                </a:solidFill>
                <a:latin typeface="Menlo-Regular" charset="0"/>
              </a:rPr>
              <a:t>,</a:t>
            </a:r>
          </a:p>
          <a:p>
            <a:r>
              <a:rPr lang="en-US" sz="1200" dirty="0">
                <a:solidFill>
                  <a:srgbClr val="121F3C"/>
                </a:solidFill>
                <a:latin typeface="Menlo-Regular" charset="0"/>
              </a:rPr>
              <a:t>          </a:t>
            </a:r>
            <a:r>
              <a:rPr lang="en-US" sz="1200" dirty="0" err="1">
                <a:solidFill>
                  <a:srgbClr val="121F3C"/>
                </a:solidFill>
                <a:latin typeface="Menlo-Regular" charset="0"/>
              </a:rPr>
              <a:t>recordsFiltered</a:t>
            </a:r>
            <a:r>
              <a:rPr lang="en-US" sz="1200" dirty="0">
                <a:solidFill>
                  <a:srgbClr val="121F3C"/>
                </a:solidFill>
                <a:latin typeface="Menlo-Regular" charset="0"/>
              </a:rPr>
              <a:t> </a:t>
            </a:r>
            <a:r>
              <a:rPr lang="en-US" sz="1200" b="1" dirty="0">
                <a:solidFill>
                  <a:srgbClr val="121F3C"/>
                </a:solidFill>
                <a:latin typeface="Menlo-Bold" charset="0"/>
              </a:rPr>
              <a:t>=</a:t>
            </a:r>
            <a:r>
              <a:rPr lang="en-US" sz="1200" dirty="0" err="1">
                <a:solidFill>
                  <a:srgbClr val="121F3C"/>
                </a:solidFill>
                <a:latin typeface="Menlo-Regular" charset="0"/>
              </a:rPr>
              <a:t>recordCount</a:t>
            </a:r>
            <a:r>
              <a:rPr lang="en-US" sz="1200" dirty="0">
                <a:solidFill>
                  <a:srgbClr val="121F3C"/>
                </a:solidFill>
                <a:latin typeface="Menlo-Regular" charset="0"/>
              </a:rPr>
              <a:t> ,</a:t>
            </a:r>
          </a:p>
          <a:p>
            <a:r>
              <a:rPr lang="en-US" sz="1200" dirty="0">
                <a:solidFill>
                  <a:srgbClr val="121F3C"/>
                </a:solidFill>
                <a:latin typeface="Menlo-Regular" charset="0"/>
              </a:rPr>
              <a:t>          data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err="1">
                <a:solidFill>
                  <a:srgbClr val="121F3C"/>
                </a:solidFill>
                <a:latin typeface="Menlo-Bold" charset="0"/>
              </a:rPr>
              <a:t>unname</a:t>
            </a:r>
            <a:r>
              <a:rPr lang="en-US" sz="1200" dirty="0">
                <a:solidFill>
                  <a:srgbClr val="121F3C"/>
                </a:solidFill>
                <a:latin typeface="Menlo-Regular" charset="0"/>
              </a:rPr>
              <a:t>(</a:t>
            </a:r>
            <a:r>
              <a:rPr lang="en-US" sz="1200" b="1" dirty="0" err="1">
                <a:solidFill>
                  <a:srgbClr val="121F3C"/>
                </a:solidFill>
                <a:latin typeface="Menlo-Bold" charset="0"/>
              </a:rPr>
              <a:t>as.matrix</a:t>
            </a:r>
            <a:r>
              <a:rPr lang="en-US" sz="1200" dirty="0">
                <a:solidFill>
                  <a:srgbClr val="121F3C"/>
                </a:solidFill>
                <a:latin typeface="Menlo-Regular" charset="0"/>
              </a:rPr>
              <a:t>(data)),</a:t>
            </a:r>
          </a:p>
          <a:p>
            <a:r>
              <a:rPr lang="mr-IN" sz="1200" dirty="0">
                <a:solidFill>
                  <a:srgbClr val="121F3C"/>
                </a:solidFill>
                <a:latin typeface="Menlo-Regular" charset="0"/>
              </a:rPr>
              <a:t>          </a:t>
            </a:r>
            <a:r>
              <a:rPr lang="mr-IN" sz="1200" dirty="0" err="1">
                <a:solidFill>
                  <a:srgbClr val="121F3C"/>
                </a:solidFill>
                <a:latin typeface="Menlo-Regular" charset="0"/>
              </a:rPr>
              <a:t>DT_rows_all</a:t>
            </a:r>
            <a:r>
              <a:rPr lang="mr-IN" sz="1200" dirty="0">
                <a:solidFill>
                  <a:srgbClr val="121F3C"/>
                </a:solidFill>
                <a:latin typeface="Menlo-Regular" charset="0"/>
              </a:rPr>
              <a:t> </a:t>
            </a:r>
            <a:r>
              <a:rPr lang="mr-IN" sz="1200" b="1" dirty="0">
                <a:solidFill>
                  <a:srgbClr val="121F3C"/>
                </a:solidFill>
                <a:latin typeface="Menlo-Bold" charset="0"/>
              </a:rPr>
              <a:t>=</a:t>
            </a:r>
            <a:r>
              <a:rPr lang="mr-IN" sz="1200" dirty="0">
                <a:solidFill>
                  <a:srgbClr val="121F3C"/>
                </a:solidFill>
                <a:latin typeface="Menlo-Regular" charset="0"/>
              </a:rPr>
              <a:t> </a:t>
            </a:r>
            <a:r>
              <a:rPr lang="mr-IN" sz="1200" dirty="0">
                <a:solidFill>
                  <a:srgbClr val="118987"/>
                </a:solidFill>
                <a:latin typeface="Menlo-Regular" charset="0"/>
              </a:rPr>
              <a:t>5</a:t>
            </a:r>
            <a:endParaRPr lang="mr-IN" sz="1200" dirty="0">
              <a:solidFill>
                <a:srgbClr val="121F3C"/>
              </a:solidFill>
              <a:latin typeface="Menlo-Regular" charset="0"/>
            </a:endParaRPr>
          </a:p>
          <a:p>
            <a:r>
              <a:rPr lang="mr-IN" sz="1200" dirty="0">
                <a:solidFill>
                  <a:srgbClr val="121F3C"/>
                </a:solidFill>
                <a:latin typeface="Menlo-Regular" charset="0"/>
              </a:rPr>
              <a:t>        )</a:t>
            </a:r>
          </a:p>
          <a:p>
            <a:r>
              <a:rPr lang="mr-IN" sz="1200" dirty="0">
                <a:solidFill>
                  <a:srgbClr val="121F3C"/>
                </a:solidFill>
                <a:latin typeface="Menlo-Regular" charset="0"/>
              </a:rPr>
              <a:t>      })</a:t>
            </a:r>
          </a:p>
          <a:p>
            <a:r>
              <a:rPr lang="mr-IN" sz="1200" dirty="0">
                <a:solidFill>
                  <a:srgbClr val="121F3C"/>
                </a:solidFill>
                <a:latin typeface="Menlo-Regular" charset="0"/>
              </a:rPr>
              <a:t>      </a:t>
            </a:r>
          </a:p>
          <a:p>
            <a:r>
              <a:rPr lang="en-US" sz="1200" dirty="0">
                <a:solidFill>
                  <a:srgbClr val="121F3C"/>
                </a:solidFill>
                <a:latin typeface="Menlo-Regular" charset="0"/>
              </a:rPr>
              <a:t>      widget </a:t>
            </a:r>
            <a:r>
              <a:rPr lang="en-US" sz="1200" b="1" dirty="0">
                <a:solidFill>
                  <a:srgbClr val="121F3C"/>
                </a:solidFill>
                <a:latin typeface="Menlo-Bold" charset="0"/>
              </a:rPr>
              <a:t>&lt;-</a:t>
            </a:r>
            <a:r>
              <a:rPr lang="en-US" sz="1200" dirty="0">
                <a:solidFill>
                  <a:srgbClr val="121F3C"/>
                </a:solidFill>
                <a:latin typeface="Menlo-Regular" charset="0"/>
              </a:rPr>
              <a:t> </a:t>
            </a:r>
            <a:r>
              <a:rPr lang="en-US" sz="1200" dirty="0" err="1">
                <a:solidFill>
                  <a:srgbClr val="121F3C"/>
                </a:solidFill>
                <a:latin typeface="Menlo-Regular" charset="0"/>
              </a:rPr>
              <a:t>datatable</a:t>
            </a:r>
            <a:r>
              <a:rPr lang="en-US" sz="1200" dirty="0">
                <a:solidFill>
                  <a:srgbClr val="121F3C"/>
                </a:solidFill>
                <a:latin typeface="Menlo-Regular" charset="0"/>
              </a:rPr>
              <a:t>(result, </a:t>
            </a:r>
          </a:p>
          <a:p>
            <a:r>
              <a:rPr lang="mr-IN" sz="1200" dirty="0">
                <a:solidFill>
                  <a:srgbClr val="121F3C"/>
                </a:solidFill>
                <a:latin typeface="Menlo-Regular" charset="0"/>
              </a:rPr>
              <a:t>                          </a:t>
            </a:r>
            <a:r>
              <a:rPr lang="mr-IN" sz="1200" dirty="0" err="1">
                <a:solidFill>
                  <a:srgbClr val="121F3C"/>
                </a:solidFill>
                <a:latin typeface="Menlo-Regular" charset="0"/>
              </a:rPr>
              <a:t>rownames</a:t>
            </a:r>
            <a:r>
              <a:rPr lang="mr-IN" sz="1200" dirty="0">
                <a:solidFill>
                  <a:srgbClr val="121F3C"/>
                </a:solidFill>
                <a:latin typeface="Menlo-Regular" charset="0"/>
              </a:rPr>
              <a:t> </a:t>
            </a:r>
            <a:r>
              <a:rPr lang="mr-IN" sz="1200" b="1" dirty="0">
                <a:solidFill>
                  <a:srgbClr val="121F3C"/>
                </a:solidFill>
                <a:latin typeface="Menlo-Bold" charset="0"/>
              </a:rPr>
              <a:t>=</a:t>
            </a:r>
            <a:r>
              <a:rPr lang="mr-IN" sz="1200" dirty="0">
                <a:solidFill>
                  <a:srgbClr val="121F3C"/>
                </a:solidFill>
                <a:latin typeface="Menlo-Regular" charset="0"/>
              </a:rPr>
              <a:t> </a:t>
            </a:r>
            <a:r>
              <a:rPr lang="mr-IN" sz="1200" b="1" dirty="0">
                <a:solidFill>
                  <a:srgbClr val="121F3C"/>
                </a:solidFill>
                <a:latin typeface="Menlo-Bold" charset="0"/>
              </a:rPr>
              <a:t>FALSE</a:t>
            </a:r>
            <a:r>
              <a:rPr lang="mr-IN" sz="1200" dirty="0">
                <a:solidFill>
                  <a:srgbClr val="121F3C"/>
                </a:solidFill>
                <a:latin typeface="Menlo-Regular" charset="0"/>
              </a:rPr>
              <a:t>,</a:t>
            </a:r>
          </a:p>
          <a:p>
            <a:r>
              <a:rPr lang="mr-IN" sz="1200" dirty="0">
                <a:solidFill>
                  <a:srgbClr val="121F3C"/>
                </a:solidFill>
                <a:latin typeface="Menlo-Regular" charset="0"/>
              </a:rPr>
              <a:t>                          </a:t>
            </a:r>
            <a:r>
              <a:rPr lang="mr-IN" sz="1200" dirty="0" err="1">
                <a:solidFill>
                  <a:srgbClr val="121F3C"/>
                </a:solidFill>
                <a:latin typeface="Menlo-Regular" charset="0"/>
              </a:rPr>
              <a:t>class</a:t>
            </a:r>
            <a:r>
              <a:rPr lang="mr-IN" sz="1200" dirty="0">
                <a:solidFill>
                  <a:srgbClr val="121F3C"/>
                </a:solidFill>
                <a:latin typeface="Menlo-Regular" charset="0"/>
              </a:rPr>
              <a:t> </a:t>
            </a:r>
            <a:r>
              <a:rPr lang="mr-IN" sz="1200" b="1" dirty="0">
                <a:solidFill>
                  <a:srgbClr val="121F3C"/>
                </a:solidFill>
                <a:latin typeface="Menlo-Bold" charset="0"/>
              </a:rPr>
              <a:t>=</a:t>
            </a:r>
            <a:r>
              <a:rPr lang="mr-IN" sz="1200" dirty="0">
                <a:solidFill>
                  <a:srgbClr val="121F3C"/>
                </a:solidFill>
                <a:latin typeface="Menlo-Regular" charset="0"/>
              </a:rPr>
              <a:t> </a:t>
            </a:r>
            <a:r>
              <a:rPr lang="mr-IN" sz="1200" dirty="0">
                <a:solidFill>
                  <a:srgbClr val="AC7535"/>
                </a:solidFill>
                <a:latin typeface="Menlo-Regular" charset="0"/>
              </a:rPr>
              <a:t>'</a:t>
            </a:r>
            <a:r>
              <a:rPr lang="mr-IN" sz="1200" dirty="0" err="1">
                <a:solidFill>
                  <a:srgbClr val="AC7535"/>
                </a:solidFill>
                <a:latin typeface="Menlo-Regular" charset="0"/>
              </a:rPr>
              <a:t>display</a:t>
            </a:r>
            <a:r>
              <a:rPr lang="mr-IN" sz="1200" dirty="0">
                <a:solidFill>
                  <a:srgbClr val="AC7535"/>
                </a:solidFill>
                <a:latin typeface="Menlo-Regular" charset="0"/>
              </a:rPr>
              <a:t> </a:t>
            </a:r>
            <a:r>
              <a:rPr lang="mr-IN" sz="1200" dirty="0" err="1">
                <a:solidFill>
                  <a:srgbClr val="AC7535"/>
                </a:solidFill>
                <a:latin typeface="Menlo-Regular" charset="0"/>
              </a:rPr>
              <a:t>cell-border</a:t>
            </a:r>
            <a:r>
              <a:rPr lang="mr-IN" sz="1200" dirty="0">
                <a:solidFill>
                  <a:srgbClr val="AC7535"/>
                </a:solidFill>
                <a:latin typeface="Menlo-Regular" charset="0"/>
              </a:rPr>
              <a:t> </a:t>
            </a:r>
            <a:r>
              <a:rPr lang="mr-IN" sz="1200" dirty="0" err="1">
                <a:solidFill>
                  <a:srgbClr val="AC7535"/>
                </a:solidFill>
                <a:latin typeface="Menlo-Regular" charset="0"/>
              </a:rPr>
              <a:t>compact</a:t>
            </a:r>
            <a:r>
              <a:rPr lang="mr-IN" sz="1200" dirty="0">
                <a:solidFill>
                  <a:srgbClr val="AC7535"/>
                </a:solidFill>
                <a:latin typeface="Menlo-Regular" charset="0"/>
              </a:rPr>
              <a:t>'</a:t>
            </a:r>
            <a:r>
              <a:rPr lang="mr-IN" sz="1200" dirty="0">
                <a:solidFill>
                  <a:srgbClr val="121F3C"/>
                </a:solidFill>
                <a:latin typeface="Menlo-Regular" charset="0"/>
              </a:rPr>
              <a:t>,</a:t>
            </a:r>
          </a:p>
          <a:p>
            <a:r>
              <a:rPr lang="en-US" sz="1200" dirty="0">
                <a:solidFill>
                  <a:srgbClr val="121F3C"/>
                </a:solidFill>
                <a:latin typeface="Menlo-Regular" charset="0"/>
              </a:rPr>
              <a:t>  			selection </a:t>
            </a:r>
            <a:r>
              <a:rPr lang="en-US" sz="1200" b="1" dirty="0">
                <a:solidFill>
                  <a:srgbClr val="121F3C"/>
                </a:solidFill>
                <a:latin typeface="Menlo-Bold" charset="0"/>
              </a:rPr>
              <a:t>=</a:t>
            </a:r>
            <a:r>
              <a:rPr lang="en-US" sz="1200" dirty="0">
                <a:solidFill>
                  <a:srgbClr val="121F3C"/>
                </a:solidFill>
                <a:latin typeface="Menlo-Regular" charset="0"/>
              </a:rPr>
              <a:t> </a:t>
            </a:r>
            <a:r>
              <a:rPr lang="en-US" sz="1200" dirty="0">
                <a:solidFill>
                  <a:srgbClr val="AC7535"/>
                </a:solidFill>
                <a:latin typeface="Menlo-Regular" charset="0"/>
              </a:rPr>
              <a:t>'none'</a:t>
            </a:r>
            <a:r>
              <a:rPr lang="en-US" sz="1200" dirty="0">
                <a:solidFill>
                  <a:srgbClr val="121F3C"/>
                </a:solidFill>
                <a:latin typeface="Menlo-Regular" charset="0"/>
              </a:rPr>
              <a:t>,</a:t>
            </a:r>
          </a:p>
          <a:p>
            <a:r>
              <a:rPr lang="en-US" sz="1200" dirty="0">
                <a:solidFill>
                  <a:srgbClr val="121F3C"/>
                </a:solidFill>
                <a:latin typeface="Menlo-Regular" charset="0"/>
              </a:rPr>
              <a:t>  			options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a:solidFill>
                  <a:srgbClr val="354175"/>
                </a:solidFill>
                <a:latin typeface="Menlo-Bold" charset="0"/>
              </a:rPr>
              <a:t>list</a:t>
            </a:r>
            <a:r>
              <a:rPr lang="en-US" sz="1200" dirty="0">
                <a:solidFill>
                  <a:srgbClr val="121F3C"/>
                </a:solidFill>
                <a:latin typeface="Menlo-Regular" charset="0"/>
              </a:rPr>
              <a:t>(ajax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a:solidFill>
                  <a:srgbClr val="354175"/>
                </a:solidFill>
                <a:latin typeface="Menlo-Bold" charset="0"/>
              </a:rPr>
              <a:t>list</a:t>
            </a:r>
            <a:r>
              <a:rPr lang="en-US" sz="1200" dirty="0">
                <a:solidFill>
                  <a:srgbClr val="121F3C"/>
                </a:solidFill>
                <a:latin typeface="Menlo-Regular" charset="0"/>
              </a:rPr>
              <a:t>(</a:t>
            </a:r>
            <a:r>
              <a:rPr lang="en-US" sz="1200" dirty="0" err="1">
                <a:solidFill>
                  <a:srgbClr val="121F3C"/>
                </a:solidFill>
                <a:latin typeface="Menlo-Regular" charset="0"/>
              </a:rPr>
              <a:t>url</a:t>
            </a:r>
            <a:r>
              <a:rPr lang="en-US" sz="1200" dirty="0">
                <a:solidFill>
                  <a:srgbClr val="121F3C"/>
                </a:solidFill>
                <a:latin typeface="Menlo-Regular" charset="0"/>
              </a:rPr>
              <a:t> </a:t>
            </a:r>
            <a:r>
              <a:rPr lang="en-US" sz="1200" b="1" dirty="0">
                <a:solidFill>
                  <a:srgbClr val="121F3C"/>
                </a:solidFill>
                <a:latin typeface="Menlo-Bold" charset="0"/>
              </a:rPr>
              <a:t>=</a:t>
            </a:r>
            <a:r>
              <a:rPr lang="en-US" sz="1200" dirty="0">
                <a:solidFill>
                  <a:srgbClr val="121F3C"/>
                </a:solidFill>
                <a:latin typeface="Menlo-Regular" charset="0"/>
              </a:rPr>
              <a:t> action),</a:t>
            </a:r>
            <a:r>
              <a:rPr lang="en-US" sz="1200" dirty="0" err="1">
                <a:solidFill>
                  <a:srgbClr val="121F3C"/>
                </a:solidFill>
                <a:latin typeface="Menlo-Regular" charset="0"/>
              </a:rPr>
              <a:t>scrollX</a:t>
            </a:r>
            <a:r>
              <a:rPr lang="en-US" sz="1200" dirty="0">
                <a:solidFill>
                  <a:srgbClr val="121F3C"/>
                </a:solidFill>
                <a:latin typeface="Menlo-Regular" charset="0"/>
              </a:rPr>
              <a:t>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err="1">
                <a:solidFill>
                  <a:srgbClr val="121F3C"/>
                </a:solidFill>
                <a:latin typeface="Menlo-Bold" charset="0"/>
              </a:rPr>
              <a:t>TRUE</a:t>
            </a:r>
            <a:r>
              <a:rPr lang="en-US" sz="1200" dirty="0" err="1">
                <a:solidFill>
                  <a:srgbClr val="121F3C"/>
                </a:solidFill>
                <a:latin typeface="Menlo-Regular" charset="0"/>
              </a:rPr>
              <a:t>,serverSide</a:t>
            </a:r>
            <a:r>
              <a:rPr lang="en-US" sz="1200" dirty="0">
                <a:solidFill>
                  <a:srgbClr val="121F3C"/>
                </a:solidFill>
                <a:latin typeface="Menlo-Regular" charset="0"/>
              </a:rPr>
              <a:t>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err="1">
                <a:solidFill>
                  <a:srgbClr val="121F3C"/>
                </a:solidFill>
                <a:latin typeface="Menlo-Bold" charset="0"/>
              </a:rPr>
              <a:t>TRUE</a:t>
            </a:r>
            <a:r>
              <a:rPr lang="en-US" sz="1200" dirty="0" err="1">
                <a:solidFill>
                  <a:srgbClr val="121F3C"/>
                </a:solidFill>
                <a:latin typeface="Menlo-Regular" charset="0"/>
              </a:rPr>
              <a:t>,stateSave</a:t>
            </a:r>
            <a:r>
              <a:rPr lang="en-US" sz="1200" dirty="0">
                <a:solidFill>
                  <a:srgbClr val="121F3C"/>
                </a:solidFill>
                <a:latin typeface="Menlo-Regular" charset="0"/>
              </a:rPr>
              <a:t>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a:solidFill>
                  <a:srgbClr val="121F3C"/>
                </a:solidFill>
                <a:latin typeface="Menlo-Bold" charset="0"/>
              </a:rPr>
              <a:t>TRUE</a:t>
            </a:r>
            <a:r>
              <a:rPr lang="en-US" sz="1200" dirty="0">
                <a:solidFill>
                  <a:srgbClr val="121F3C"/>
                </a:solidFill>
                <a:latin typeface="Menlo-Regular" charset="0"/>
              </a:rPr>
              <a:t>, escape</a:t>
            </a:r>
            <a:r>
              <a:rPr lang="en-US" sz="1200" b="1" dirty="0">
                <a:solidFill>
                  <a:srgbClr val="121F3C"/>
                </a:solidFill>
                <a:latin typeface="Menlo-Bold" charset="0"/>
              </a:rPr>
              <a:t>=</a:t>
            </a:r>
            <a:r>
              <a:rPr lang="en-US" sz="1200" b="1" dirty="0" err="1">
                <a:solidFill>
                  <a:srgbClr val="121F3C"/>
                </a:solidFill>
                <a:latin typeface="Menlo-Bold" charset="0"/>
              </a:rPr>
              <a:t>FALSE</a:t>
            </a:r>
            <a:r>
              <a:rPr lang="en-US" sz="1200" dirty="0" err="1">
                <a:solidFill>
                  <a:srgbClr val="121F3C"/>
                </a:solidFill>
                <a:latin typeface="Menlo-Regular" charset="0"/>
              </a:rPr>
              <a:t>,filter</a:t>
            </a:r>
            <a:r>
              <a:rPr lang="en-US" sz="1200" b="1" dirty="0">
                <a:solidFill>
                  <a:srgbClr val="121F3C"/>
                </a:solidFill>
                <a:latin typeface="Menlo-Bold" charset="0"/>
              </a:rPr>
              <a:t>=</a:t>
            </a:r>
            <a:r>
              <a:rPr lang="en-US" sz="1200" b="1" dirty="0" err="1">
                <a:solidFill>
                  <a:srgbClr val="121F3C"/>
                </a:solidFill>
                <a:latin typeface="Menlo-Bold" charset="0"/>
              </a:rPr>
              <a:t>FALSE</a:t>
            </a:r>
            <a:r>
              <a:rPr lang="en-US" sz="1200" dirty="0" err="1">
                <a:solidFill>
                  <a:srgbClr val="121F3C"/>
                </a:solidFill>
                <a:latin typeface="Menlo-Regular" charset="0"/>
              </a:rPr>
              <a:t>,processing</a:t>
            </a:r>
            <a:r>
              <a:rPr lang="en-US" sz="1200" b="1" dirty="0">
                <a:solidFill>
                  <a:srgbClr val="121F3C"/>
                </a:solidFill>
                <a:latin typeface="Menlo-Bold" charset="0"/>
              </a:rPr>
              <a:t>=</a:t>
            </a:r>
            <a:r>
              <a:rPr lang="en-US" sz="1200" b="1" dirty="0" err="1">
                <a:solidFill>
                  <a:srgbClr val="121F3C"/>
                </a:solidFill>
                <a:latin typeface="Menlo-Bold" charset="0"/>
              </a:rPr>
              <a:t>TRUE</a:t>
            </a:r>
            <a:r>
              <a:rPr lang="en-US" sz="1200" dirty="0" err="1">
                <a:solidFill>
                  <a:srgbClr val="121F3C"/>
                </a:solidFill>
                <a:latin typeface="Menlo-Regular" charset="0"/>
              </a:rPr>
              <a:t>,language</a:t>
            </a:r>
            <a:r>
              <a:rPr lang="en-US" sz="1200" dirty="0">
                <a:solidFill>
                  <a:srgbClr val="121F3C"/>
                </a:solidFill>
                <a:latin typeface="Menlo-Regular" charset="0"/>
              </a:rPr>
              <a:t>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a:solidFill>
                  <a:srgbClr val="354175"/>
                </a:solidFill>
                <a:latin typeface="Menlo-Bold" charset="0"/>
              </a:rPr>
              <a:t>list</a:t>
            </a:r>
            <a:r>
              <a:rPr lang="en-US" sz="1200" dirty="0">
                <a:solidFill>
                  <a:srgbClr val="121F3C"/>
                </a:solidFill>
                <a:latin typeface="Menlo-Regular" charset="0"/>
              </a:rPr>
              <a:t>(processing </a:t>
            </a:r>
            <a:r>
              <a:rPr lang="en-US" sz="1200" b="1" dirty="0">
                <a:solidFill>
                  <a:srgbClr val="121F3C"/>
                </a:solidFill>
                <a:latin typeface="Menlo-Bold" charset="0"/>
              </a:rPr>
              <a:t>=</a:t>
            </a:r>
            <a:r>
              <a:rPr lang="en-US" sz="1200" dirty="0">
                <a:solidFill>
                  <a:srgbClr val="121F3C"/>
                </a:solidFill>
                <a:latin typeface="Menlo-Regular" charset="0"/>
              </a:rPr>
              <a:t> </a:t>
            </a:r>
            <a:r>
              <a:rPr lang="en-US" sz="1200" dirty="0">
                <a:solidFill>
                  <a:srgbClr val="AC7535"/>
                </a:solidFill>
                <a:latin typeface="Menlo-Regular" charset="0"/>
              </a:rPr>
              <a:t>"&lt;</a:t>
            </a:r>
            <a:r>
              <a:rPr lang="en-US" sz="1200" dirty="0" err="1">
                <a:solidFill>
                  <a:srgbClr val="AC7535"/>
                </a:solidFill>
                <a:latin typeface="Menlo-Regular" charset="0"/>
              </a:rPr>
              <a:t>img</a:t>
            </a:r>
            <a:r>
              <a:rPr lang="en-US" sz="1200" dirty="0">
                <a:solidFill>
                  <a:srgbClr val="AC7535"/>
                </a:solidFill>
                <a:latin typeface="Menlo-Regular" charset="0"/>
              </a:rPr>
              <a:t> </a:t>
            </a:r>
            <a:r>
              <a:rPr lang="en-US" sz="1200" dirty="0" err="1">
                <a:solidFill>
                  <a:srgbClr val="AC7535"/>
                </a:solidFill>
                <a:latin typeface="Menlo-Regular" charset="0"/>
              </a:rPr>
              <a:t>src</a:t>
            </a:r>
            <a:r>
              <a:rPr lang="en-US" sz="1200" dirty="0">
                <a:solidFill>
                  <a:srgbClr val="AC7535"/>
                </a:solidFill>
                <a:latin typeface="Menlo-Regular" charset="0"/>
              </a:rPr>
              <a:t>='</a:t>
            </a:r>
            <a:r>
              <a:rPr lang="en-US" sz="1200" dirty="0" err="1">
                <a:solidFill>
                  <a:srgbClr val="AC7535"/>
                </a:solidFill>
                <a:latin typeface="Menlo-Regular" charset="0"/>
              </a:rPr>
              <a:t>spin.gif</a:t>
            </a:r>
            <a:r>
              <a:rPr lang="en-US" sz="1200" dirty="0">
                <a:solidFill>
                  <a:srgbClr val="AC7535"/>
                </a:solidFill>
                <a:latin typeface="Menlo-Regular" charset="0"/>
              </a:rPr>
              <a:t>'&gt;"</a:t>
            </a:r>
            <a:r>
              <a:rPr lang="en-US" sz="1200" dirty="0">
                <a:solidFill>
                  <a:srgbClr val="121F3C"/>
                </a:solidFill>
                <a:latin typeface="Menlo-Regular" charset="0"/>
              </a:rPr>
              <a:t>),</a:t>
            </a:r>
            <a:r>
              <a:rPr lang="en-US" sz="1200" dirty="0" err="1">
                <a:solidFill>
                  <a:srgbClr val="121F3C"/>
                </a:solidFill>
                <a:latin typeface="Menlo-Regular" charset="0"/>
              </a:rPr>
              <a:t>columnDefs</a:t>
            </a:r>
            <a:r>
              <a:rPr lang="en-US" sz="1200" dirty="0">
                <a:solidFill>
                  <a:srgbClr val="121F3C"/>
                </a:solidFill>
                <a:latin typeface="Menlo-Regular" charset="0"/>
              </a:rPr>
              <a:t>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a:solidFill>
                  <a:srgbClr val="354175"/>
                </a:solidFill>
                <a:latin typeface="Menlo-Bold" charset="0"/>
              </a:rPr>
              <a:t>list</a:t>
            </a:r>
            <a:r>
              <a:rPr lang="en-US" sz="1200" dirty="0">
                <a:solidFill>
                  <a:srgbClr val="121F3C"/>
                </a:solidFill>
                <a:latin typeface="Menlo-Regular" charset="0"/>
              </a:rPr>
              <a:t>(</a:t>
            </a:r>
            <a:r>
              <a:rPr lang="en-US" sz="1200" b="1" dirty="0">
                <a:solidFill>
                  <a:srgbClr val="354175"/>
                </a:solidFill>
                <a:latin typeface="Menlo-Bold" charset="0"/>
              </a:rPr>
              <a:t>list</a:t>
            </a:r>
            <a:r>
              <a:rPr lang="en-US" sz="1200" dirty="0">
                <a:solidFill>
                  <a:srgbClr val="121F3C"/>
                </a:solidFill>
                <a:latin typeface="Menlo-Regular" charset="0"/>
              </a:rPr>
              <a:t>(targets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smtClean="0">
                <a:solidFill>
                  <a:srgbClr val="354175"/>
                </a:solidFill>
                <a:latin typeface="Menlo-Bold" charset="0"/>
              </a:rPr>
              <a:t>c</a:t>
            </a:r>
            <a:r>
              <a:rPr lang="en-US" sz="1200" dirty="0" smtClean="0">
                <a:solidFill>
                  <a:srgbClr val="121F3C"/>
                </a:solidFill>
                <a:latin typeface="Menlo-Regular" charset="0"/>
              </a:rPr>
              <a:t>(</a:t>
            </a:r>
            <a:r>
              <a:rPr lang="en-US" sz="1200" dirty="0" smtClean="0">
                <a:solidFill>
                  <a:srgbClr val="118987"/>
                </a:solidFill>
                <a:latin typeface="Menlo-Regular" charset="0"/>
              </a:rPr>
              <a:t>0</a:t>
            </a:r>
            <a:r>
              <a:rPr lang="en-US" sz="1200" dirty="0" smtClean="0">
                <a:solidFill>
                  <a:srgbClr val="121F3C"/>
                </a:solidFill>
                <a:latin typeface="Menlo-Regular" charset="0"/>
              </a:rPr>
              <a:t>:</a:t>
            </a:r>
            <a:r>
              <a:rPr lang="en-US" sz="1200" dirty="0" smtClean="0">
                <a:solidFill>
                  <a:srgbClr val="118987"/>
                </a:solidFill>
                <a:latin typeface="Menlo-Regular" charset="0"/>
              </a:rPr>
              <a:t>4</a:t>
            </a:r>
            <a:r>
              <a:rPr lang="en-US" sz="1200" dirty="0" smtClean="0">
                <a:solidFill>
                  <a:srgbClr val="121F3C"/>
                </a:solidFill>
                <a:latin typeface="Menlo-Regular" charset="0"/>
              </a:rPr>
              <a:t>,</a:t>
            </a:r>
            <a:r>
              <a:rPr lang="en-US" sz="1200" dirty="0" smtClean="0">
                <a:solidFill>
                  <a:srgbClr val="118987"/>
                </a:solidFill>
                <a:latin typeface="Menlo-Regular" charset="0"/>
              </a:rPr>
              <a:t>6</a:t>
            </a:r>
            <a:r>
              <a:rPr lang="en-US" sz="1200" dirty="0" smtClean="0">
                <a:solidFill>
                  <a:srgbClr val="121F3C"/>
                </a:solidFill>
                <a:latin typeface="Menlo-Regular" charset="0"/>
              </a:rPr>
              <a:t>:</a:t>
            </a:r>
            <a:r>
              <a:rPr lang="en-US" sz="1200" dirty="0" smtClean="0">
                <a:solidFill>
                  <a:srgbClr val="118987"/>
                </a:solidFill>
                <a:latin typeface="Menlo-Regular" charset="0"/>
              </a:rPr>
              <a:t>25</a:t>
            </a:r>
            <a:r>
              <a:rPr lang="en-US" sz="1200" dirty="0">
                <a:solidFill>
                  <a:srgbClr val="121F3C"/>
                </a:solidFill>
                <a:latin typeface="Menlo-Regular" charset="0"/>
              </a:rPr>
              <a:t>),sortable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a:solidFill>
                  <a:srgbClr val="121F3C"/>
                </a:solidFill>
                <a:latin typeface="Menlo-Bold" charset="0"/>
              </a:rPr>
              <a:t>FALSE</a:t>
            </a:r>
            <a:r>
              <a:rPr lang="en-US" sz="1200" dirty="0">
                <a:solidFill>
                  <a:srgbClr val="121F3C"/>
                </a:solidFill>
                <a:latin typeface="Menlo-Regular" charset="0"/>
              </a:rPr>
              <a:t>)),order </a:t>
            </a:r>
            <a:r>
              <a:rPr lang="en-US" sz="1200" b="1" dirty="0">
                <a:solidFill>
                  <a:srgbClr val="121F3C"/>
                </a:solidFill>
                <a:latin typeface="Menlo-Bold" charset="0"/>
              </a:rPr>
              <a:t>=</a:t>
            </a:r>
            <a:r>
              <a:rPr lang="en-US" sz="1200" dirty="0">
                <a:solidFill>
                  <a:srgbClr val="121F3C"/>
                </a:solidFill>
                <a:latin typeface="Menlo-Regular" charset="0"/>
              </a:rPr>
              <a:t> </a:t>
            </a:r>
            <a:r>
              <a:rPr lang="en-US" sz="1200" b="1" dirty="0">
                <a:solidFill>
                  <a:srgbClr val="354175"/>
                </a:solidFill>
                <a:latin typeface="Menlo-Bold" charset="0"/>
              </a:rPr>
              <a:t>list</a:t>
            </a:r>
            <a:r>
              <a:rPr lang="en-US" sz="1200" dirty="0">
                <a:solidFill>
                  <a:srgbClr val="121F3C"/>
                </a:solidFill>
                <a:latin typeface="Menlo-Regular" charset="0"/>
              </a:rPr>
              <a:t>(</a:t>
            </a:r>
            <a:r>
              <a:rPr lang="en-US" sz="1200" b="1" dirty="0">
                <a:solidFill>
                  <a:srgbClr val="354175"/>
                </a:solidFill>
                <a:latin typeface="Menlo-Bold" charset="0"/>
              </a:rPr>
              <a:t>list</a:t>
            </a:r>
            <a:r>
              <a:rPr lang="en-US" sz="1200" dirty="0">
                <a:solidFill>
                  <a:srgbClr val="121F3C"/>
                </a:solidFill>
                <a:latin typeface="Menlo-Regular" charset="0"/>
              </a:rPr>
              <a:t>(</a:t>
            </a:r>
            <a:r>
              <a:rPr lang="en-US" sz="1200" dirty="0">
                <a:solidFill>
                  <a:srgbClr val="118987"/>
                </a:solidFill>
                <a:latin typeface="Menlo-Regular" charset="0"/>
              </a:rPr>
              <a:t>5</a:t>
            </a:r>
            <a:r>
              <a:rPr lang="en-US" sz="1200" dirty="0">
                <a:solidFill>
                  <a:srgbClr val="121F3C"/>
                </a:solidFill>
                <a:latin typeface="Menlo-Regular" charset="0"/>
              </a:rPr>
              <a:t>,</a:t>
            </a:r>
            <a:r>
              <a:rPr lang="en-US" sz="1200" dirty="0">
                <a:solidFill>
                  <a:srgbClr val="AC7535"/>
                </a:solidFill>
                <a:latin typeface="Menlo-Regular" charset="0"/>
              </a:rPr>
              <a:t>'asc'</a:t>
            </a:r>
            <a:r>
              <a:rPr lang="en-US" sz="1200" dirty="0">
                <a:solidFill>
                  <a:srgbClr val="121F3C"/>
                </a:solidFill>
                <a:latin typeface="Menlo-Regular" charset="0"/>
              </a:rPr>
              <a:t>)))</a:t>
            </a:r>
          </a:p>
          <a:p>
            <a:endParaRPr lang="en-US" sz="1200" dirty="0">
              <a:solidFill>
                <a:srgbClr val="121F3C"/>
              </a:solidFill>
              <a:latin typeface="Menlo-Regular" charset="0"/>
            </a:endParaRPr>
          </a:p>
          <a:p>
            <a:r>
              <a:rPr lang="mr-IN" sz="1200" dirty="0">
                <a:solidFill>
                  <a:srgbClr val="121F3C"/>
                </a:solidFill>
                <a:latin typeface="Menlo-Regular" charset="0"/>
              </a:rPr>
              <a:t>      )</a:t>
            </a:r>
          </a:p>
        </p:txBody>
      </p:sp>
      <p:sp>
        <p:nvSpPr>
          <p:cNvPr id="4" name="TextBox 3"/>
          <p:cNvSpPr txBox="1"/>
          <p:nvPr/>
        </p:nvSpPr>
        <p:spPr>
          <a:xfrm>
            <a:off x="1166949" y="6458962"/>
            <a:ext cx="11025051" cy="307777"/>
          </a:xfrm>
          <a:prstGeom prst="rect">
            <a:avLst/>
          </a:prstGeom>
          <a:noFill/>
        </p:spPr>
        <p:txBody>
          <a:bodyPr wrap="square" rtlCol="0">
            <a:spAutoFit/>
          </a:bodyPr>
          <a:lstStyle/>
          <a:p>
            <a:r>
              <a:rPr lang="en-US" sz="1400" dirty="0" smtClean="0"/>
              <a:t>* https</a:t>
            </a:r>
            <a:r>
              <a:rPr lang="en-US" sz="1400" dirty="0"/>
              <a:t>://</a:t>
            </a:r>
            <a:r>
              <a:rPr lang="en-US" sz="1400" dirty="0" err="1"/>
              <a:t>www.rdocumentation.org</a:t>
            </a:r>
            <a:r>
              <a:rPr lang="en-US" sz="1400" dirty="0"/>
              <a:t>/packages/DT/versions/0.2/topics/</a:t>
            </a:r>
            <a:r>
              <a:rPr lang="en-US" sz="1400" dirty="0" err="1"/>
              <a:t>dataTableAjax</a:t>
            </a:r>
            <a:endParaRPr lang="en-US" sz="1400" dirty="0"/>
          </a:p>
        </p:txBody>
      </p:sp>
      <p:sp>
        <p:nvSpPr>
          <p:cNvPr id="5" name="TextBox 4"/>
          <p:cNvSpPr txBox="1"/>
          <p:nvPr/>
        </p:nvSpPr>
        <p:spPr>
          <a:xfrm>
            <a:off x="1358900" y="1506022"/>
            <a:ext cx="8479367" cy="369332"/>
          </a:xfrm>
          <a:prstGeom prst="rect">
            <a:avLst/>
          </a:prstGeom>
          <a:noFill/>
        </p:spPr>
        <p:txBody>
          <a:bodyPr wrap="square" rtlCol="0">
            <a:spAutoFit/>
          </a:bodyPr>
          <a:lstStyle/>
          <a:p>
            <a:r>
              <a:rPr lang="en-US" dirty="0" smtClean="0">
                <a:latin typeface="Arial" charset="0"/>
                <a:ea typeface="Arial" charset="0"/>
                <a:cs typeface="Arial" charset="0"/>
              </a:rPr>
              <a:t>In order to improve query performance</a:t>
            </a:r>
            <a:r>
              <a:rPr lang="is-IS" dirty="0" smtClean="0">
                <a:latin typeface="Arial" charset="0"/>
                <a:ea typeface="Arial" charset="0"/>
                <a:cs typeface="Arial" charset="0"/>
              </a:rPr>
              <a:t>… dataTableAjax() to the resuce!</a:t>
            </a:r>
            <a:endParaRPr lang="en-US" dirty="0">
              <a:latin typeface="Arial" charset="0"/>
              <a:ea typeface="Arial" charset="0"/>
              <a:cs typeface="Arial" charset="0"/>
            </a:endParaRPr>
          </a:p>
        </p:txBody>
      </p:sp>
    </p:spTree>
    <p:extLst>
      <p:ext uri="{BB962C8B-B14F-4D97-AF65-F5344CB8AC3E}">
        <p14:creationId xmlns:p14="http://schemas.microsoft.com/office/powerpoint/2010/main" val="97152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4709</TotalTime>
  <Words>991</Words>
  <Application>Microsoft Macintosh PowerPoint</Application>
  <PresentationFormat>Widescreen</PresentationFormat>
  <Paragraphs>201</Paragraphs>
  <Slides>27</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Arial Black</vt:lpstr>
      <vt:lpstr>Arial Hebrew</vt:lpstr>
      <vt:lpstr>Calibri</vt:lpstr>
      <vt:lpstr>Courier New</vt:lpstr>
      <vt:lpstr>Helvetica</vt:lpstr>
      <vt:lpstr>Mangal</vt:lpstr>
      <vt:lpstr>Menlo-Bold</vt:lpstr>
      <vt:lpstr>Menlo-Regular</vt:lpstr>
      <vt:lpstr>Open Sans Light</vt:lpstr>
      <vt:lpstr>OpenSymbol</vt:lpstr>
      <vt:lpstr>Wingdings</vt:lpstr>
      <vt:lpstr>Arial</vt:lpstr>
      <vt:lpstr>Office Theme</vt:lpstr>
      <vt:lpstr>Rapid prototyping data products using Shiny</vt:lpstr>
      <vt:lpstr>PowerPoint Presentation</vt:lpstr>
      <vt:lpstr>humans are not fortune tellers</vt:lpstr>
      <vt:lpstr>We’re not building aston martins</vt:lpstr>
      <vt:lpstr>The done manifesto</vt:lpstr>
      <vt:lpstr>Case studies</vt:lpstr>
      <vt:lpstr>1.6 billion documents</vt:lpstr>
      <vt:lpstr>Custom rmongo package</vt:lpstr>
      <vt:lpstr>Performance?</vt:lpstr>
      <vt:lpstr>First version</vt:lpstr>
      <vt:lpstr>Current product</vt:lpstr>
      <vt:lpstr>Let’s add 2.5 billion more!</vt:lpstr>
      <vt:lpstr>Cmr api</vt:lpstr>
      <vt:lpstr>Cmr api</vt:lpstr>
      <vt:lpstr>Authentication (python! Gasp!)</vt:lpstr>
      <vt:lpstr>How it works</vt:lpstr>
      <vt:lpstr>Current product</vt:lpstr>
      <vt:lpstr>Drug manufacturing</vt:lpstr>
      <vt:lpstr>PowerPoint Presentation</vt:lpstr>
      <vt:lpstr>PowerPoint Presentation</vt:lpstr>
      <vt:lpstr>networkd3</vt:lpstr>
      <vt:lpstr>First version – core functionality</vt:lpstr>
      <vt:lpstr>Details come later</vt:lpstr>
      <vt:lpstr>Shiny and d3 communication</vt:lpstr>
      <vt:lpstr>”final” product</vt:lpstr>
      <vt:lpstr>Overview of rapid prototyping process if we were making donuts</vt:lpstr>
      <vt:lpstr>Thank you</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Banks</dc:creator>
  <cp:lastModifiedBy>Tanya Cashorali (EXTERNAL)</cp:lastModifiedBy>
  <cp:revision>186</cp:revision>
  <dcterms:created xsi:type="dcterms:W3CDTF">2017-05-03T00:00:37Z</dcterms:created>
  <dcterms:modified xsi:type="dcterms:W3CDTF">2018-02-02T21:11:43Z</dcterms:modified>
</cp:coreProperties>
</file>